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95" r:id="rId13"/>
    <p:sldId id="285" r:id="rId14"/>
    <p:sldId id="263" r:id="rId15"/>
    <p:sldId id="267" r:id="rId16"/>
    <p:sldId id="296" r:id="rId17"/>
    <p:sldId id="300" r:id="rId18"/>
    <p:sldId id="301" r:id="rId19"/>
    <p:sldId id="302" r:id="rId20"/>
    <p:sldId id="269" r:id="rId21"/>
    <p:sldId id="297" r:id="rId22"/>
    <p:sldId id="299" r:id="rId23"/>
    <p:sldId id="304" r:id="rId24"/>
    <p:sldId id="305" r:id="rId25"/>
    <p:sldId id="292" r:id="rId26"/>
    <p:sldId id="293" r:id="rId27"/>
    <p:sldId id="294" r:id="rId28"/>
    <p:sldId id="290" r:id="rId2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5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EFB78-FE1F-4BF0-964D-F4085217BA82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46118-E757-4060-84DA-36448ECC2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7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46118-E757-4060-84DA-36448ECC24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5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56492" y="268224"/>
            <a:ext cx="393192" cy="39319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1607" y="256743"/>
            <a:ext cx="4222750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5399" y="1324102"/>
            <a:ext cx="9601200" cy="2769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eeWooSang/2D_MMOR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7873"/>
            <a:chOff x="0" y="0"/>
            <a:chExt cx="12192000" cy="6857873"/>
          </a:xfrm>
        </p:grpSpPr>
        <p:pic>
          <p:nvPicPr>
            <p:cNvPr id="3" name="object 3" descr="책상 위 노트북의 오버헤드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1999" cy="54559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216908"/>
              <a:ext cx="12192000" cy="2640965"/>
            </a:xfrm>
            <a:custGeom>
              <a:avLst/>
              <a:gdLst/>
              <a:ahLst/>
              <a:cxnLst/>
              <a:rect l="l" t="t" r="r" b="b"/>
              <a:pathLst>
                <a:path w="12192000" h="2640965">
                  <a:moveTo>
                    <a:pt x="12192000" y="0"/>
                  </a:moveTo>
                  <a:lnTo>
                    <a:pt x="0" y="0"/>
                  </a:lnTo>
                  <a:lnTo>
                    <a:pt x="0" y="2640583"/>
                  </a:lnTo>
                  <a:lnTo>
                    <a:pt x="12192000" y="264058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542788" y="4495800"/>
            <a:ext cx="310642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10" dirty="0">
                <a:solidFill>
                  <a:srgbClr val="333D50"/>
                </a:solidFill>
                <a:latin typeface="+mn-ea"/>
                <a:ea typeface="+mn-ea"/>
                <a:cs typeface="Arial"/>
              </a:rPr>
              <a:t>PORTFOLIO</a:t>
            </a:r>
            <a:endParaRPr sz="4000" dirty="0">
              <a:latin typeface="+mn-ea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0902" y="5988531"/>
            <a:ext cx="3374898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b="1" spc="-25" dirty="0">
                <a:solidFill>
                  <a:srgbClr val="333D50"/>
                </a:solidFill>
                <a:latin typeface="Malgun Gothic"/>
                <a:cs typeface="Malgun Gothic"/>
              </a:rPr>
              <a:t>이우상</a:t>
            </a:r>
            <a:r>
              <a:rPr lang="en-US" b="1" spc="-25" dirty="0">
                <a:solidFill>
                  <a:srgbClr val="333D50"/>
                </a:solidFill>
                <a:latin typeface="Malgun Gothic"/>
                <a:cs typeface="Malgun Gothic"/>
              </a:rPr>
              <a:t> 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25" dirty="0">
                <a:solidFill>
                  <a:srgbClr val="333D50"/>
                </a:solidFill>
                <a:latin typeface="Malgun Gothic"/>
                <a:cs typeface="Malgun Gothic"/>
              </a:rPr>
              <a:t>lus0506@gmail.com</a:t>
            </a: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altLang="ko-KR" b="1" spc="-25" dirty="0">
                <a:solidFill>
                  <a:srgbClr val="333D50"/>
                </a:solidFill>
                <a:latin typeface="Malgun Gothic"/>
                <a:cs typeface="Malgun Gothic"/>
              </a:rPr>
              <a:t>https://velog.io/@lus0505 </a:t>
            </a:r>
            <a:endParaRPr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4" dirty="0"/>
              <a:t> </a:t>
            </a:r>
            <a:r>
              <a:rPr spc="-10" dirty="0"/>
              <a:t>MyProjcets::tech(</a:t>
            </a:r>
            <a:r>
              <a:rPr spc="-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371600"/>
            <a:ext cx="6697980" cy="2209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3930396"/>
            <a:ext cx="6697980" cy="21442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36789" y="2438400"/>
            <a:ext cx="4202811" cy="2775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5"/>
              </a:spcBef>
              <a:buFont typeface="Malgun Gothic"/>
              <a:buChar char="-"/>
              <a:tabLst>
                <a:tab pos="187325" algn="l"/>
              </a:tabLst>
            </a:pPr>
            <a:r>
              <a:rPr lang="en-US" altLang="ko-KR" sz="1800" dirty="0">
                <a:latin typeface="Malgun Gothic"/>
                <a:cs typeface="Malgun Gothic"/>
              </a:rPr>
              <a:t>CRUD</a:t>
            </a:r>
            <a:r>
              <a:rPr lang="ko-KR" altLang="en-US" sz="1800" dirty="0">
                <a:latin typeface="Malgun Gothic"/>
                <a:cs typeface="Malgun Gothic"/>
              </a:rPr>
              <a:t>에 맞추어 </a:t>
            </a:r>
            <a:r>
              <a:rPr lang="en-US" altLang="ko-KR" sz="1800" dirty="0">
                <a:latin typeface="Malgun Gothic"/>
                <a:cs typeface="Malgun Gothic"/>
              </a:rPr>
              <a:t>REST</a:t>
            </a:r>
            <a:r>
              <a:rPr lang="en-US" altLang="ko-KR" sz="1800" spc="-25" dirty="0"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latin typeface="Malgun Gothic"/>
                <a:cs typeface="Malgun Gothic"/>
              </a:rPr>
              <a:t>API </a:t>
            </a:r>
            <a:r>
              <a:rPr lang="ko-KR" altLang="en-US" dirty="0">
                <a:latin typeface="Malgun Gothic"/>
                <a:cs typeface="Malgun Gothic"/>
              </a:rPr>
              <a:t>네이밍 설계</a:t>
            </a:r>
            <a:endParaRPr lang="ko-KR" altLang="en-US" sz="1800" spc="-25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spcBef>
                <a:spcPts val="100"/>
              </a:spcBef>
              <a:buFont typeface="Malgun Gothic"/>
              <a:buChar char="-"/>
              <a:tabLst>
                <a:tab pos="187325" algn="l"/>
              </a:tabLst>
            </a:pPr>
            <a:endParaRPr lang="en-US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spcBef>
                <a:spcPts val="100"/>
              </a:spcBef>
              <a:buFont typeface="Malgun Gothic"/>
              <a:buChar char="-"/>
              <a:tabLst>
                <a:tab pos="187325" algn="l"/>
              </a:tabLst>
            </a:pPr>
            <a:endParaRPr lang="en-US" sz="1800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spcBef>
                <a:spcPts val="100"/>
              </a:spcBef>
              <a:buFont typeface="Malgun Gothic"/>
              <a:buChar char="-"/>
              <a:tabLst>
                <a:tab pos="187325" algn="l"/>
              </a:tabLst>
            </a:pPr>
            <a:endParaRPr lang="en-US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spcBef>
                <a:spcPts val="100"/>
              </a:spcBef>
              <a:buFont typeface="Malgun Gothic"/>
              <a:buChar char="-"/>
              <a:tabLst>
                <a:tab pos="187325" algn="l"/>
              </a:tabLst>
            </a:pPr>
            <a:endParaRPr lang="en-US" sz="18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325" algn="l"/>
              </a:tabLst>
            </a:pP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lang="en-US" sz="11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lang="en-US" sz="11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lang="en-US" sz="11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150" dirty="0">
              <a:latin typeface="Malgun Gothic"/>
              <a:cs typeface="Malgun Gothic"/>
            </a:endParaRPr>
          </a:p>
          <a:p>
            <a:pPr marL="187325" indent="-174625">
              <a:spcBef>
                <a:spcPts val="5"/>
              </a:spcBef>
              <a:buFont typeface="Malgun Gothic"/>
              <a:buChar char="-"/>
              <a:tabLst>
                <a:tab pos="187325" algn="l"/>
              </a:tabLst>
            </a:pPr>
            <a:r>
              <a:rPr lang="en-US" altLang="ko-KR" sz="1800" dirty="0">
                <a:latin typeface="Malgun Gothic"/>
                <a:cs typeface="Malgun Gothic"/>
              </a:rPr>
              <a:t>API</a:t>
            </a:r>
            <a:r>
              <a:rPr lang="ko-KR" altLang="en-US" sz="1800" spc="-3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서버와</a:t>
            </a:r>
            <a:r>
              <a:rPr lang="ko-KR" altLang="en-US" sz="1800" spc="-10" dirty="0">
                <a:latin typeface="Malgun Gothic"/>
                <a:cs typeface="Malgun Gothic"/>
              </a:rPr>
              <a:t> 웹 </a:t>
            </a:r>
            <a:r>
              <a:rPr lang="ko-KR" altLang="en-US" sz="1800" spc="-10" dirty="0" err="1">
                <a:latin typeface="Malgun Gothic"/>
                <a:cs typeface="Malgun Gothic"/>
              </a:rPr>
              <a:t>서버</a:t>
            </a:r>
            <a:r>
              <a:rPr lang="ko-KR" altLang="en-US" sz="1800" spc="-35" dirty="0" err="1">
                <a:latin typeface="Malgun Gothic"/>
                <a:cs typeface="Malgun Gothic"/>
              </a:rPr>
              <a:t>간의</a:t>
            </a:r>
            <a:r>
              <a:rPr lang="ko-KR" altLang="en-US" spc="-35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데이터 설계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47800" y="1524000"/>
            <a:ext cx="381000" cy="108585"/>
          </a:xfrm>
          <a:custGeom>
            <a:avLst/>
            <a:gdLst/>
            <a:ahLst/>
            <a:cxnLst/>
            <a:rect l="l" t="t" r="r" b="b"/>
            <a:pathLst>
              <a:path w="381000" h="108585">
                <a:moveTo>
                  <a:pt x="381000" y="0"/>
                </a:moveTo>
                <a:lnTo>
                  <a:pt x="0" y="0"/>
                </a:lnTo>
                <a:lnTo>
                  <a:pt x="0" y="108203"/>
                </a:lnTo>
                <a:lnTo>
                  <a:pt x="381000" y="108203"/>
                </a:lnTo>
                <a:lnTo>
                  <a:pt x="38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7580" y="1528572"/>
            <a:ext cx="381000" cy="108585"/>
          </a:xfrm>
          <a:custGeom>
            <a:avLst/>
            <a:gdLst/>
            <a:ahLst/>
            <a:cxnLst/>
            <a:rect l="l" t="t" r="r" b="b"/>
            <a:pathLst>
              <a:path w="381000" h="108585">
                <a:moveTo>
                  <a:pt x="381000" y="0"/>
                </a:moveTo>
                <a:lnTo>
                  <a:pt x="0" y="0"/>
                </a:lnTo>
                <a:lnTo>
                  <a:pt x="0" y="108203"/>
                </a:lnTo>
                <a:lnTo>
                  <a:pt x="381000" y="108203"/>
                </a:lnTo>
                <a:lnTo>
                  <a:pt x="38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004B84-2565-E082-3CE1-45630A75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47751"/>
            <a:ext cx="11811000" cy="2967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0AC166-EF2C-7BD5-32A0-B181E69FA49A}"/>
              </a:ext>
            </a:extLst>
          </p:cNvPr>
          <p:cNvSpPr txBox="1"/>
          <p:nvPr/>
        </p:nvSpPr>
        <p:spPr>
          <a:xfrm>
            <a:off x="1066799" y="4724400"/>
            <a:ext cx="10972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서버로 </a:t>
            </a:r>
            <a:r>
              <a:rPr lang="en-US" altLang="ko-KR" dirty="0">
                <a:latin typeface="+mn-ea"/>
                <a:ea typeface="+mn-ea"/>
              </a:rPr>
              <a:t>REST API</a:t>
            </a:r>
            <a:r>
              <a:rPr lang="ko-KR" altLang="en-US" dirty="0">
                <a:latin typeface="+mn-ea"/>
                <a:ea typeface="+mn-ea"/>
              </a:rPr>
              <a:t>가 요청될 때마다 </a:t>
            </a:r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키를 체크하는 과정을 나타낸다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REST API</a:t>
            </a:r>
            <a:r>
              <a:rPr lang="ko-KR" altLang="en-US" dirty="0">
                <a:latin typeface="+mn-ea"/>
                <a:ea typeface="+mn-ea"/>
              </a:rPr>
              <a:t>가 요청되면</a:t>
            </a:r>
            <a:r>
              <a:rPr lang="en-US" altLang="ko-KR" dirty="0">
                <a:latin typeface="+mn-ea"/>
                <a:ea typeface="+mn-ea"/>
              </a:rPr>
              <a:t> API </a:t>
            </a:r>
            <a:r>
              <a:rPr lang="ko-KR" altLang="en-US" dirty="0">
                <a:latin typeface="+mn-ea"/>
                <a:ea typeface="+mn-ea"/>
              </a:rPr>
              <a:t>키를 체크해야 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그 과정에서 </a:t>
            </a:r>
            <a:r>
              <a:rPr lang="en-US" altLang="ko-KR" dirty="0">
                <a:latin typeface="+mn-ea"/>
                <a:ea typeface="+mn-ea"/>
              </a:rPr>
              <a:t>API</a:t>
            </a:r>
            <a:r>
              <a:rPr lang="ko-KR" altLang="en-US" dirty="0">
                <a:latin typeface="+mn-ea"/>
                <a:ea typeface="+mn-ea"/>
              </a:rPr>
              <a:t> 키를 매번</a:t>
            </a:r>
            <a:r>
              <a:rPr lang="en-US" altLang="ko-KR" dirty="0">
                <a:latin typeface="+mn-ea"/>
                <a:ea typeface="+mn-ea"/>
              </a:rPr>
              <a:t> DB</a:t>
            </a:r>
            <a:r>
              <a:rPr lang="ko-KR" altLang="en-US" dirty="0">
                <a:latin typeface="+mn-ea"/>
                <a:ea typeface="+mn-ea"/>
              </a:rPr>
              <a:t>에 액세스하여 확인하는 절차를 거치면 </a:t>
            </a:r>
            <a:r>
              <a:rPr lang="en-US" altLang="ko-KR" dirty="0">
                <a:latin typeface="+mn-ea"/>
                <a:ea typeface="+mn-ea"/>
              </a:rPr>
              <a:t>REST API </a:t>
            </a:r>
            <a:r>
              <a:rPr lang="ko-KR" altLang="en-US" dirty="0">
                <a:latin typeface="+mn-ea"/>
                <a:ea typeface="+mn-ea"/>
              </a:rPr>
              <a:t>처리 시간이 오래 걸리기 때문에 최초 </a:t>
            </a:r>
            <a:r>
              <a:rPr lang="ko-KR" altLang="en-US" dirty="0" err="1">
                <a:latin typeface="+mn-ea"/>
                <a:ea typeface="+mn-ea"/>
              </a:rPr>
              <a:t>요청시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키를 </a:t>
            </a:r>
            <a:r>
              <a:rPr lang="en-US" altLang="ko-KR" dirty="0">
                <a:latin typeface="+mn-ea"/>
                <a:ea typeface="+mn-ea"/>
              </a:rPr>
              <a:t>Redis</a:t>
            </a:r>
            <a:r>
              <a:rPr lang="ko-KR" altLang="en-US" dirty="0">
                <a:latin typeface="+mn-ea"/>
                <a:ea typeface="+mn-ea"/>
              </a:rPr>
              <a:t>에 타이머와 함께 저장한다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그 이후부터는 </a:t>
            </a:r>
            <a:r>
              <a:rPr lang="en-US" altLang="ko-KR" dirty="0">
                <a:latin typeface="+mn-ea"/>
                <a:ea typeface="+mn-ea"/>
              </a:rPr>
              <a:t>Redis</a:t>
            </a:r>
            <a:r>
              <a:rPr lang="ko-KR" altLang="en-US" dirty="0">
                <a:latin typeface="+mn-ea"/>
                <a:ea typeface="+mn-ea"/>
              </a:rPr>
              <a:t>에 </a:t>
            </a:r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키가 남아있으면</a:t>
            </a:r>
            <a:r>
              <a:rPr lang="en-US" altLang="ko-KR" dirty="0">
                <a:latin typeface="+mn-ea"/>
                <a:ea typeface="+mn-ea"/>
              </a:rPr>
              <a:t>, Redis</a:t>
            </a:r>
            <a:r>
              <a:rPr lang="ko-KR" altLang="en-US" dirty="0">
                <a:latin typeface="+mn-ea"/>
                <a:ea typeface="+mn-ea"/>
              </a:rPr>
              <a:t>만 확인하면 되기 때문에 </a:t>
            </a:r>
            <a:r>
              <a:rPr lang="en-US" altLang="ko-KR" dirty="0">
                <a:latin typeface="+mn-ea"/>
                <a:ea typeface="+mn-ea"/>
              </a:rPr>
              <a:t>REST API </a:t>
            </a:r>
            <a:r>
              <a:rPr lang="ko-KR" altLang="en-US" dirty="0">
                <a:latin typeface="+mn-ea"/>
                <a:ea typeface="+mn-ea"/>
              </a:rPr>
              <a:t>처리시간이 빨라진다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63A2B875-EF7E-088F-E20D-19DA37322A08}"/>
              </a:ext>
            </a:extLst>
          </p:cNvPr>
          <p:cNvSpPr txBox="1"/>
          <p:nvPr/>
        </p:nvSpPr>
        <p:spPr>
          <a:xfrm>
            <a:off x="152806" y="53340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4C41A834-0B0E-CB43-830B-9C07C731B9DB}"/>
              </a:ext>
            </a:extLst>
          </p:cNvPr>
          <p:cNvSpPr txBox="1"/>
          <p:nvPr/>
        </p:nvSpPr>
        <p:spPr>
          <a:xfrm>
            <a:off x="152806" y="4800600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47800" y="1524000"/>
            <a:ext cx="381000" cy="108585"/>
          </a:xfrm>
          <a:custGeom>
            <a:avLst/>
            <a:gdLst/>
            <a:ahLst/>
            <a:cxnLst/>
            <a:rect l="l" t="t" r="r" b="b"/>
            <a:pathLst>
              <a:path w="381000" h="108585">
                <a:moveTo>
                  <a:pt x="381000" y="0"/>
                </a:moveTo>
                <a:lnTo>
                  <a:pt x="0" y="0"/>
                </a:lnTo>
                <a:lnTo>
                  <a:pt x="0" y="108203"/>
                </a:lnTo>
                <a:lnTo>
                  <a:pt x="381000" y="108203"/>
                </a:lnTo>
                <a:lnTo>
                  <a:pt x="38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7580" y="1528572"/>
            <a:ext cx="381000" cy="108585"/>
          </a:xfrm>
          <a:custGeom>
            <a:avLst/>
            <a:gdLst/>
            <a:ahLst/>
            <a:cxnLst/>
            <a:rect l="l" t="t" r="r" b="b"/>
            <a:pathLst>
              <a:path w="381000" h="108585">
                <a:moveTo>
                  <a:pt x="381000" y="0"/>
                </a:moveTo>
                <a:lnTo>
                  <a:pt x="0" y="0"/>
                </a:lnTo>
                <a:lnTo>
                  <a:pt x="0" y="108203"/>
                </a:lnTo>
                <a:lnTo>
                  <a:pt x="381000" y="108203"/>
                </a:lnTo>
                <a:lnTo>
                  <a:pt x="38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4050C-1D4D-1DF3-73E7-435F0EE77518}"/>
              </a:ext>
            </a:extLst>
          </p:cNvPr>
          <p:cNvSpPr txBox="1"/>
          <p:nvPr/>
        </p:nvSpPr>
        <p:spPr>
          <a:xfrm>
            <a:off x="1066799" y="4724400"/>
            <a:ext cx="109723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코인전송 웹페이지에서 송금실행을 하면 다중승인 페이지에서 해당 서비스의 관리자가 승인 혹은 반려를 하는 절차를 거치고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모두 승인시에 코인이 전송된다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r>
              <a:rPr lang="en-US" altLang="ko-KR" dirty="0">
                <a:latin typeface="+mn-ea"/>
                <a:ea typeface="+mn-ea"/>
              </a:rPr>
              <a:t>-  </a:t>
            </a:r>
            <a:r>
              <a:rPr lang="ko-KR" altLang="en-US" dirty="0">
                <a:latin typeface="+mn-ea"/>
                <a:ea typeface="+mn-ea"/>
              </a:rPr>
              <a:t>승인 관리자는 자신이 승인할 수 있는 송금종류만 출력된다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-  </a:t>
            </a:r>
            <a:r>
              <a:rPr lang="ko-KR" altLang="en-US" dirty="0">
                <a:latin typeface="+mn-ea"/>
                <a:ea typeface="+mn-ea"/>
              </a:rPr>
              <a:t>송금실행 </a:t>
            </a:r>
            <a:r>
              <a:rPr lang="en-US" altLang="ko-KR" dirty="0">
                <a:latin typeface="+mn-ea"/>
                <a:ea typeface="+mn-ea"/>
              </a:rPr>
              <a:t>REST API</a:t>
            </a:r>
            <a:r>
              <a:rPr lang="ko-KR" altLang="en-US" dirty="0">
                <a:latin typeface="+mn-ea"/>
                <a:ea typeface="+mn-ea"/>
              </a:rPr>
              <a:t>가 요청되면 </a:t>
            </a:r>
            <a:r>
              <a:rPr lang="en-US" altLang="ko-KR" dirty="0">
                <a:latin typeface="+mn-ea"/>
                <a:ea typeface="+mn-ea"/>
              </a:rPr>
              <a:t>API</a:t>
            </a:r>
            <a:r>
              <a:rPr lang="ko-KR" altLang="en-US" dirty="0">
                <a:latin typeface="+mn-ea"/>
                <a:ea typeface="+mn-ea"/>
              </a:rPr>
              <a:t> 서버는 </a:t>
            </a:r>
            <a:r>
              <a:rPr lang="en-US" altLang="ko-KR" dirty="0">
                <a:latin typeface="+mn-ea"/>
                <a:ea typeface="+mn-ea"/>
              </a:rPr>
              <a:t>DB</a:t>
            </a:r>
            <a:r>
              <a:rPr lang="ko-KR" altLang="en-US" dirty="0">
                <a:latin typeface="+mn-ea"/>
                <a:ea typeface="+mn-ea"/>
              </a:rPr>
              <a:t> 테이블에 저장한다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각 승인이 될 때마다 테이블에서 해당하는 </a:t>
            </a:r>
            <a:r>
              <a:rPr lang="en-US" altLang="ko-KR" dirty="0">
                <a:latin typeface="+mn-ea"/>
                <a:ea typeface="+mn-ea"/>
              </a:rPr>
              <a:t>row</a:t>
            </a:r>
            <a:r>
              <a:rPr lang="ko-KR" altLang="en-US" dirty="0">
                <a:latin typeface="+mn-ea"/>
                <a:ea typeface="+mn-ea"/>
              </a:rPr>
              <a:t>를 업데이트 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승인자가 모두 승인한 경우 </a:t>
            </a:r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서버는 해당 데이터를 </a:t>
            </a:r>
            <a:r>
              <a:rPr lang="en-US" altLang="ko-KR" dirty="0">
                <a:latin typeface="+mn-ea"/>
                <a:ea typeface="+mn-ea"/>
              </a:rPr>
              <a:t>Wallet </a:t>
            </a:r>
            <a:r>
              <a:rPr lang="ko-KR" altLang="en-US" dirty="0">
                <a:latin typeface="+mn-ea"/>
                <a:ea typeface="+mn-ea"/>
              </a:rPr>
              <a:t>서버로 </a:t>
            </a:r>
            <a:r>
              <a:rPr lang="en-US" altLang="ko-KR" dirty="0">
                <a:latin typeface="+mn-ea"/>
                <a:ea typeface="+mn-ea"/>
              </a:rPr>
              <a:t>RabbitMQ</a:t>
            </a:r>
            <a:r>
              <a:rPr lang="ko-KR" altLang="en-US" dirty="0">
                <a:latin typeface="+mn-ea"/>
                <a:ea typeface="+mn-ea"/>
              </a:rPr>
              <a:t>를 통해 코인을 전송한다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9948026C-C1ED-CBFA-7819-FFB4458E6A28}"/>
              </a:ext>
            </a:extLst>
          </p:cNvPr>
          <p:cNvSpPr txBox="1"/>
          <p:nvPr/>
        </p:nvSpPr>
        <p:spPr>
          <a:xfrm>
            <a:off x="152806" y="4800600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DE707E3D-001A-230D-68C7-86AC2B6A1943}"/>
              </a:ext>
            </a:extLst>
          </p:cNvPr>
          <p:cNvSpPr txBox="1"/>
          <p:nvPr/>
        </p:nvSpPr>
        <p:spPr>
          <a:xfrm>
            <a:off x="152806" y="5825808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877103-4B76-3BF0-CB8F-84F4D3C3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5663411" cy="36542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1EF2C6-726E-0D45-F30B-F7628012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762000"/>
            <a:ext cx="5431597" cy="365421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98EDB7C-FAF5-B9AE-8E01-D1B0D45BA72A}"/>
              </a:ext>
            </a:extLst>
          </p:cNvPr>
          <p:cNvSpPr/>
          <p:nvPr/>
        </p:nvSpPr>
        <p:spPr>
          <a:xfrm>
            <a:off x="6096000" y="2514600"/>
            <a:ext cx="381000" cy="381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10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0" dirty="0"/>
              <a:t> </a:t>
            </a:r>
            <a:r>
              <a:rPr dirty="0"/>
              <a:t>MyProjcets::source(</a:t>
            </a:r>
            <a:r>
              <a:rPr spc="-9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3170" y="4495800"/>
            <a:ext cx="5005629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355" algn="l">
              <a:lnSpc>
                <a:spcPct val="100000"/>
              </a:lnSpc>
              <a:spcBef>
                <a:spcPts val="100"/>
              </a:spcBef>
              <a:buChar char="-"/>
              <a:tabLst>
                <a:tab pos="186055" algn="l"/>
              </a:tabLst>
            </a:pPr>
            <a:r>
              <a:rPr sz="1800" dirty="0">
                <a:latin typeface="Malgun Gothic"/>
                <a:cs typeface="Malgun Gothic"/>
              </a:rPr>
              <a:t>API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서버에서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REST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API의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처리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부분</a:t>
            </a:r>
            <a:endParaRPr sz="1800" dirty="0">
              <a:latin typeface="Malgun Gothic"/>
              <a:cs typeface="Malgun Gothic"/>
            </a:endParaRPr>
          </a:p>
          <a:p>
            <a:pPr marL="297180" indent="-284480" algn="l">
              <a:lnSpc>
                <a:spcPct val="100000"/>
              </a:lnSpc>
              <a:buChar char="-"/>
              <a:tabLst>
                <a:tab pos="297180" algn="l"/>
              </a:tabLst>
            </a:pPr>
            <a:r>
              <a:rPr sz="1800" dirty="0" err="1">
                <a:latin typeface="Malgun Gothic"/>
                <a:cs typeface="Malgun Gothic"/>
              </a:rPr>
              <a:t>Reqeust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spc="-20" dirty="0" err="1">
                <a:latin typeface="Malgun Gothic"/>
                <a:cs typeface="Malgun Gothic"/>
              </a:rPr>
              <a:t>발생시</a:t>
            </a:r>
            <a:endParaRPr sz="1800" dirty="0">
              <a:latin typeface="Malgun Gothic"/>
              <a:cs typeface="Malgun Gothic"/>
            </a:endParaRPr>
          </a:p>
          <a:p>
            <a:pPr marL="354965" indent="-342265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sz="1800" dirty="0">
                <a:latin typeface="Malgun Gothic"/>
                <a:cs typeface="Malgun Gothic"/>
              </a:rPr>
              <a:t>지갑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서버의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데이터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포맷에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맞추어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spc="-25" dirty="0" err="1">
                <a:latin typeface="Malgun Gothic"/>
                <a:cs typeface="Malgun Gothic"/>
              </a:rPr>
              <a:t>변경</a:t>
            </a:r>
            <a:r>
              <a:rPr lang="en-US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Rabbit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MQ로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전</a:t>
            </a:r>
            <a:r>
              <a:rPr lang="ko-KR" altLang="en-US" spc="-20" dirty="0">
                <a:latin typeface="Malgun Gothic"/>
                <a:cs typeface="Malgun Gothic"/>
              </a:rPr>
              <a:t>송</a:t>
            </a:r>
            <a:endParaRPr sz="1800" dirty="0">
              <a:latin typeface="Malgun Gothic"/>
              <a:cs typeface="Malgun Gothic"/>
            </a:endParaRPr>
          </a:p>
          <a:p>
            <a:pPr marL="353695" marR="5080" indent="-341630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r>
              <a:rPr sz="1800" dirty="0" err="1">
                <a:latin typeface="Malgun Gothic"/>
                <a:cs typeface="Malgun Gothic"/>
              </a:rPr>
              <a:t>지갑</a:t>
            </a:r>
            <a:r>
              <a:rPr lang="en-US" spc="35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서버의</a:t>
            </a:r>
            <a:r>
              <a:rPr lang="en-US" spc="35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응답을</a:t>
            </a:r>
            <a:r>
              <a:rPr lang="en-US" spc="37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기다리위해</a:t>
            </a:r>
            <a:r>
              <a:rPr lang="en-US" sz="1800" dirty="0">
                <a:latin typeface="Malgun Gothic"/>
                <a:cs typeface="Malgun Gothic"/>
              </a:rPr>
              <a:t> await</a:t>
            </a:r>
            <a:r>
              <a:rPr lang="en-US" altLang="ko-KR" sz="1800" spc="365" dirty="0">
                <a:latin typeface="Malgun Gothic"/>
                <a:cs typeface="Malgun Gothic"/>
              </a:rPr>
              <a:t>, </a:t>
            </a:r>
            <a:r>
              <a:rPr lang="en-US" altLang="ko-KR" sz="1800" spc="-10" dirty="0">
                <a:latin typeface="Malgun Gothic"/>
                <a:cs typeface="Malgun Gothic"/>
              </a:rPr>
              <a:t>Promise - </a:t>
            </a:r>
            <a:r>
              <a:rPr lang="en-US" altLang="ko-KR" sz="1800" dirty="0">
                <a:latin typeface="Malgun Gothic"/>
                <a:cs typeface="Malgun Gothic"/>
              </a:rPr>
              <a:t>then</a:t>
            </a:r>
            <a:r>
              <a:rPr lang="ko-KR" altLang="en-US" dirty="0">
                <a:latin typeface="Malgun Gothic"/>
                <a:cs typeface="Malgun Gothic"/>
              </a:rPr>
              <a:t>을</a:t>
            </a:r>
            <a:r>
              <a:rPr lang="ko-KR" altLang="en-US" sz="1800" spc="12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사용한다</a:t>
            </a:r>
            <a:r>
              <a:rPr lang="en-US" altLang="ko-KR" sz="1800" dirty="0">
                <a:latin typeface="Malgun Gothic"/>
                <a:cs typeface="Malgun Gothic"/>
              </a:rPr>
              <a:t>.</a:t>
            </a:r>
            <a:r>
              <a:rPr lang="ko-KR" altLang="en-US" sz="1800" spc="13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왜냐하면</a:t>
            </a:r>
            <a:r>
              <a:rPr lang="en-US" altLang="ko-KR" sz="1800" dirty="0">
                <a:latin typeface="Malgun Gothic"/>
                <a:cs typeface="Malgun Gothic"/>
              </a:rPr>
              <a:t>,</a:t>
            </a:r>
            <a:r>
              <a:rPr lang="ko-KR" altLang="en-US" sz="1800" spc="13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지갑</a:t>
            </a:r>
            <a:r>
              <a:rPr lang="ko-KR" altLang="en-US" sz="1800" spc="135" dirty="0">
                <a:latin typeface="Malgun Gothic"/>
                <a:cs typeface="Malgun Gothic"/>
              </a:rPr>
              <a:t> </a:t>
            </a:r>
            <a:r>
              <a:rPr lang="ko-KR" altLang="en-US" sz="1800" spc="-50" dirty="0">
                <a:latin typeface="Malgun Gothic"/>
                <a:cs typeface="Malgun Gothic"/>
              </a:rPr>
              <a:t>서</a:t>
            </a:r>
            <a:r>
              <a:rPr lang="ko-KR" altLang="en-US" sz="1800" dirty="0">
                <a:latin typeface="Malgun Gothic"/>
                <a:cs typeface="Malgun Gothic"/>
              </a:rPr>
              <a:t>버의</a:t>
            </a:r>
            <a:r>
              <a:rPr lang="ko-KR" altLang="en-US" sz="1800" spc="265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응답이</a:t>
            </a:r>
            <a:r>
              <a:rPr lang="ko-KR" altLang="en-US" sz="1800" spc="254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오기전에</a:t>
            </a:r>
            <a:r>
              <a:rPr lang="ko-KR" altLang="en-US" sz="1800" spc="254" dirty="0"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latin typeface="Malgun Gothic"/>
                <a:cs typeface="Malgun Gothic"/>
              </a:rPr>
              <a:t>http</a:t>
            </a:r>
            <a:r>
              <a:rPr lang="ko-KR" altLang="en-US" sz="1800" spc="245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응답이</a:t>
            </a:r>
            <a:r>
              <a:rPr lang="ko-KR" altLang="en-US" sz="1800" spc="265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먼저</a:t>
            </a:r>
            <a:r>
              <a:rPr lang="ko-KR" altLang="en-US" sz="1800" spc="254" dirty="0">
                <a:latin typeface="Malgun Gothic"/>
                <a:cs typeface="Malgun Gothic"/>
              </a:rPr>
              <a:t> </a:t>
            </a:r>
            <a:r>
              <a:rPr lang="ko-KR" altLang="en-US" sz="1800" spc="-50" dirty="0">
                <a:latin typeface="Malgun Gothic"/>
                <a:cs typeface="Malgun Gothic"/>
              </a:rPr>
              <a:t>처</a:t>
            </a:r>
            <a:r>
              <a:rPr lang="ko-KR" altLang="en-US" sz="1800" dirty="0">
                <a:latin typeface="Malgun Gothic"/>
                <a:cs typeface="Malgun Gothic"/>
              </a:rPr>
              <a:t>리되기</a:t>
            </a:r>
            <a:r>
              <a:rPr lang="ko-KR" altLang="en-US" sz="1800" spc="-35" dirty="0">
                <a:latin typeface="Malgun Gothic"/>
                <a:cs typeface="Malgun Gothic"/>
              </a:rPr>
              <a:t> </a:t>
            </a:r>
            <a:r>
              <a:rPr lang="ko-KR" altLang="en-US" sz="1800" spc="-10" dirty="0">
                <a:latin typeface="Malgun Gothic"/>
                <a:cs typeface="Malgun Gothic"/>
              </a:rPr>
              <a:t>때문이다</a:t>
            </a:r>
            <a:r>
              <a:rPr lang="en-US" altLang="ko-KR" sz="1800" spc="-10" dirty="0">
                <a:latin typeface="Malgun Gothic"/>
                <a:cs typeface="Malgun Gothic"/>
              </a:rPr>
              <a:t>.</a:t>
            </a:r>
            <a:endParaRPr lang="ko-KR" altLang="en-US" sz="1800" dirty="0">
              <a:latin typeface="Malgun Gothic"/>
              <a:cs typeface="Malgun Gothic"/>
            </a:endParaRPr>
          </a:p>
          <a:p>
            <a:pPr marL="353695" marR="5080" indent="-341630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endParaRPr lang="en-US" sz="1800" dirty="0">
              <a:latin typeface="Malgun Gothic"/>
              <a:cs typeface="Malgun Gothic"/>
            </a:endParaRPr>
          </a:p>
          <a:p>
            <a:pPr marL="353695" marR="5080" indent="-341630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endParaRPr lang="en-US" dirty="0">
              <a:latin typeface="Malgun Gothic"/>
              <a:cs typeface="Malgun Gothic"/>
            </a:endParaRPr>
          </a:p>
          <a:p>
            <a:pPr marL="353695" marR="5080" indent="-341630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endParaRPr lang="en-US" sz="1800" dirty="0">
              <a:latin typeface="Malgun Gothic"/>
              <a:cs typeface="Malgun Gothic"/>
            </a:endParaRPr>
          </a:p>
          <a:p>
            <a:pPr marL="353695" marR="5080" indent="-341630" algn="l">
              <a:lnSpc>
                <a:spcPct val="100000"/>
              </a:lnSpc>
              <a:buAutoNum type="arabicPeriod"/>
              <a:tabLst>
                <a:tab pos="354965" algn="l"/>
              </a:tabLst>
            </a:pP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65189" y="4796739"/>
            <a:ext cx="51727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 indent="-138430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1130" algn="l"/>
              </a:tabLst>
            </a:pPr>
            <a:r>
              <a:rPr lang="en-US" sz="1800" dirty="0">
                <a:latin typeface="Malgun Gothic"/>
                <a:cs typeface="Malgun Gothic"/>
              </a:rPr>
              <a:t>Request</a:t>
            </a:r>
            <a:r>
              <a:rPr lang="ko-KR" altLang="en-US" sz="1800" dirty="0">
                <a:latin typeface="Malgun Gothic"/>
                <a:cs typeface="Malgun Gothic"/>
              </a:rPr>
              <a:t>를 처리하기 전에 데이터 양식이 맞는지 체크 과정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27" y="1219200"/>
            <a:ext cx="5643372" cy="3057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7519" y="423672"/>
            <a:ext cx="4369308" cy="41864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9268"/>
            <a:ext cx="175260" cy="1098550"/>
          </a:xfrm>
          <a:custGeom>
            <a:avLst/>
            <a:gdLst/>
            <a:ahLst/>
            <a:cxnLst/>
            <a:rect l="l" t="t" r="r" b="b"/>
            <a:pathLst>
              <a:path w="175260" h="1098550">
                <a:moveTo>
                  <a:pt x="175260" y="0"/>
                </a:moveTo>
                <a:lnTo>
                  <a:pt x="0" y="0"/>
                </a:lnTo>
                <a:lnTo>
                  <a:pt x="0" y="1098422"/>
                </a:lnTo>
                <a:lnTo>
                  <a:pt x="175260" y="1098422"/>
                </a:lnTo>
                <a:lnTo>
                  <a:pt x="175260" y="0"/>
                </a:lnTo>
                <a:close/>
              </a:path>
            </a:pathLst>
          </a:custGeom>
          <a:solidFill>
            <a:srgbClr val="4646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0" dirty="0"/>
              <a:t> MyProjcets::introduce(</a:t>
            </a:r>
            <a:r>
              <a:rPr spc="-2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463540" y="3119197"/>
            <a:ext cx="1807210" cy="459105"/>
            <a:chOff x="5539740" y="3442792"/>
            <a:chExt cx="1807210" cy="459105"/>
          </a:xfrm>
        </p:grpSpPr>
        <p:sp>
          <p:nvSpPr>
            <p:cNvPr id="8" name="object 8"/>
            <p:cNvSpPr/>
            <p:nvPr/>
          </p:nvSpPr>
          <p:spPr>
            <a:xfrm>
              <a:off x="5539740" y="3895343"/>
              <a:ext cx="1807210" cy="0"/>
            </a:xfrm>
            <a:custGeom>
              <a:avLst/>
              <a:gdLst/>
              <a:ahLst/>
              <a:cxnLst/>
              <a:rect l="l" t="t" r="r" b="b"/>
              <a:pathLst>
                <a:path w="1807209">
                  <a:moveTo>
                    <a:pt x="0" y="0"/>
                  </a:moveTo>
                  <a:lnTo>
                    <a:pt x="1807210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9769" y="3442792"/>
              <a:ext cx="348575" cy="41743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104382" y="3327400"/>
            <a:ext cx="9613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Malgun Gothic"/>
                <a:cs typeface="Malgun Gothic"/>
              </a:rPr>
              <a:t>SourceTree</a:t>
            </a:r>
            <a:endParaRPr sz="1500">
              <a:latin typeface="Malgun Gothic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43200" y="3096260"/>
            <a:ext cx="2390775" cy="485140"/>
            <a:chOff x="2819400" y="3429000"/>
            <a:chExt cx="2390775" cy="485140"/>
          </a:xfrm>
        </p:grpSpPr>
        <p:sp>
          <p:nvSpPr>
            <p:cNvPr id="12" name="object 12"/>
            <p:cNvSpPr/>
            <p:nvPr/>
          </p:nvSpPr>
          <p:spPr>
            <a:xfrm>
              <a:off x="2828544" y="3907536"/>
              <a:ext cx="2381885" cy="0"/>
            </a:xfrm>
            <a:custGeom>
              <a:avLst/>
              <a:gdLst/>
              <a:ahLst/>
              <a:cxnLst/>
              <a:rect l="l" t="t" r="r" b="b"/>
              <a:pathLst>
                <a:path w="2381885">
                  <a:moveTo>
                    <a:pt x="0" y="0"/>
                  </a:moveTo>
                  <a:lnTo>
                    <a:pt x="2381631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00" y="3429000"/>
              <a:ext cx="403860" cy="44500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354451" y="3291077"/>
            <a:ext cx="163258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Malgun Gothic"/>
                <a:cs typeface="Malgun Gothic"/>
              </a:rPr>
              <a:t>Visual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dirty="0">
                <a:latin typeface="Malgun Gothic"/>
                <a:cs typeface="Malgun Gothic"/>
              </a:rPr>
              <a:t>Studio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spc="-20" dirty="0">
                <a:latin typeface="Malgun Gothic"/>
                <a:cs typeface="Malgun Gothic"/>
              </a:rPr>
              <a:t>20</a:t>
            </a:r>
            <a:r>
              <a:rPr lang="en-US" sz="1500" spc="-20" dirty="0">
                <a:latin typeface="Malgun Gothic"/>
                <a:cs typeface="Malgun Gothic"/>
              </a:rPr>
              <a:t>22</a:t>
            </a:r>
            <a:endParaRPr sz="1500" dirty="0">
              <a:latin typeface="Malgun Gothic"/>
              <a:cs typeface="Malgun Gothic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2ACFAE1-2A26-5720-DA76-2A88C0057111}"/>
              </a:ext>
            </a:extLst>
          </p:cNvPr>
          <p:cNvSpPr txBox="1"/>
          <p:nvPr/>
        </p:nvSpPr>
        <p:spPr>
          <a:xfrm>
            <a:off x="1305560" y="1324102"/>
            <a:ext cx="9667240" cy="3039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100"/>
              </a:spcBef>
              <a:buChar char="-"/>
              <a:tabLst>
                <a:tab pos="187325" algn="l"/>
              </a:tabLst>
            </a:pPr>
            <a:r>
              <a:rPr sz="1800" dirty="0">
                <a:latin typeface="Malgun Gothic"/>
                <a:cs typeface="Malgun Gothic"/>
              </a:rPr>
              <a:t>프로젝트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이름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 2D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MMORPG</a:t>
            </a: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buChar char="-"/>
              <a:tabLst>
                <a:tab pos="187325" algn="l"/>
              </a:tabLst>
            </a:pPr>
            <a:r>
              <a:rPr sz="1800" dirty="0">
                <a:latin typeface="Malgun Gothic"/>
                <a:cs typeface="Malgun Gothic"/>
              </a:rPr>
              <a:t>설명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lang="en-US" spc="5" dirty="0">
                <a:latin typeface="Malgun Gothic"/>
                <a:cs typeface="Malgun Gothic"/>
              </a:rPr>
              <a:t>IOCP </a:t>
            </a:r>
            <a:r>
              <a:rPr lang="ko-KR" altLang="en-US" dirty="0">
                <a:latin typeface="Malgun Gothic"/>
                <a:cs typeface="Malgun Gothic"/>
              </a:rPr>
              <a:t>게임서버</a:t>
            </a:r>
            <a:r>
              <a:rPr lang="en-US" altLang="ko-KR" dirty="0">
                <a:latin typeface="Malgun Gothic"/>
                <a:cs typeface="Malgun Gothic"/>
              </a:rPr>
              <a:t>, Direct2D </a:t>
            </a:r>
            <a:r>
              <a:rPr lang="ko-KR" altLang="en-US" dirty="0">
                <a:latin typeface="Malgun Gothic"/>
                <a:cs typeface="Malgun Gothic"/>
              </a:rPr>
              <a:t>클라이언트</a:t>
            </a:r>
            <a:endParaRPr lang="en-US" sz="1800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buChar char="-"/>
              <a:tabLst>
                <a:tab pos="187325" algn="l"/>
              </a:tabLst>
            </a:pPr>
            <a:endParaRPr lang="en-US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buChar char="-"/>
              <a:tabLst>
                <a:tab pos="187325" algn="l"/>
              </a:tabLst>
            </a:pPr>
            <a:r>
              <a:rPr sz="1800" dirty="0" err="1">
                <a:latin typeface="Malgun Gothic"/>
                <a:cs typeface="Malgun Gothic"/>
              </a:rPr>
              <a:t>역할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서버,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클라이언트,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더미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클라이언트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1800" dirty="0">
                <a:latin typeface="Malgun Gothic"/>
                <a:cs typeface="Malgun Gothic"/>
              </a:rPr>
              <a:t>개발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언어</a:t>
            </a:r>
            <a:r>
              <a:rPr sz="1800" spc="-6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및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라이브러리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C++,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spc="-65" dirty="0">
                <a:latin typeface="Malgun Gothic"/>
                <a:cs typeface="Malgun Gothic"/>
              </a:rPr>
              <a:t>IOCP,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lang="en-US" sz="1800" spc="-55" dirty="0">
                <a:latin typeface="Malgun Gothic"/>
                <a:cs typeface="Malgun Gothic"/>
              </a:rPr>
              <a:t>TBB, STL, </a:t>
            </a:r>
            <a:r>
              <a:rPr lang="en-US" spc="-50" dirty="0">
                <a:latin typeface="Malgun Gothic"/>
                <a:cs typeface="Malgun Gothic"/>
              </a:rPr>
              <a:t>Direct2D </a:t>
            </a:r>
            <a:r>
              <a:rPr sz="1800" dirty="0">
                <a:latin typeface="Malgun Gothic"/>
                <a:cs typeface="Malgun Gothic"/>
              </a:rPr>
              <a:t>WIN32</a:t>
            </a:r>
            <a:r>
              <a:rPr sz="1800" spc="-6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API</a:t>
            </a:r>
            <a:endParaRPr lang="en-US" sz="1800" spc="-25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endParaRPr lang="en-US" sz="1150" spc="-25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r>
              <a:rPr lang="en-US" altLang="ko-KR" spc="-25" dirty="0">
                <a:latin typeface="Malgun Gothic"/>
                <a:cs typeface="Malgun Gothic"/>
              </a:rPr>
              <a:t>-</a:t>
            </a:r>
            <a:r>
              <a:rPr lang="ko-KR" altLang="en-US" spc="-25" dirty="0">
                <a:latin typeface="Malgun Gothic"/>
                <a:cs typeface="Malgun Gothic"/>
              </a:rPr>
              <a:t> 개발 환경 </a:t>
            </a:r>
            <a:r>
              <a:rPr lang="en-US" altLang="ko-KR" spc="-25" dirty="0">
                <a:latin typeface="Malgun Gothic"/>
                <a:cs typeface="Malgun Gothic"/>
              </a:rPr>
              <a:t>: </a:t>
            </a: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endParaRPr lang="en-US" altLang="ko-KR" sz="1150" spc="-25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r>
              <a:rPr lang="en-US" altLang="ko-KR" spc="-25" dirty="0">
                <a:latin typeface="Malgun Gothic"/>
                <a:cs typeface="Malgun Gothic"/>
              </a:rPr>
              <a:t>-</a:t>
            </a:r>
            <a:r>
              <a:rPr lang="ko-KR" altLang="en-US" spc="-25" dirty="0">
                <a:latin typeface="Malgun Gothic"/>
                <a:cs typeface="Malgun Gothic"/>
              </a:rPr>
              <a:t> 저장소 </a:t>
            </a:r>
            <a:r>
              <a:rPr lang="en-US" altLang="ko-KR" spc="-25" dirty="0">
                <a:latin typeface="Malgun Gothic"/>
                <a:cs typeface="Malgun Gothic"/>
              </a:rPr>
              <a:t>: </a:t>
            </a:r>
            <a:r>
              <a:rPr lang="en-US" altLang="ko-KR" sz="1800" spc="-20" dirty="0">
                <a:latin typeface="Malgun Gothic"/>
                <a:cs typeface="Malgun Gothic"/>
                <a:hlinkClick r:id="rId4"/>
              </a:rPr>
              <a:t>https://github.com/LeeWooSang/2D_MMORPG</a:t>
            </a:r>
            <a:endParaRPr lang="en-US" altLang="ko-KR" sz="1800" spc="-2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endParaRPr lang="en-US" altLang="ko-KR" sz="1150" spc="-25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endParaRPr sz="1150" dirty="0">
              <a:latin typeface="Malgun Gothic"/>
              <a:cs typeface="Malgun Gothic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8224E32F-A966-F4E4-BBBB-4CD0AFC9CE06}"/>
              </a:ext>
            </a:extLst>
          </p:cNvPr>
          <p:cNvSpPr txBox="1">
            <a:spLocks/>
          </p:cNvSpPr>
          <p:nvPr/>
        </p:nvSpPr>
        <p:spPr>
          <a:xfrm>
            <a:off x="311607" y="4572000"/>
            <a:ext cx="42227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5"/>
              </a:spcBef>
            </a:pPr>
            <a:r>
              <a:rPr lang="en-US" spc="-5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917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4" dirty="0"/>
              <a:t> </a:t>
            </a:r>
            <a:r>
              <a:rPr spc="-10" dirty="0"/>
              <a:t>MyProjcets::tech(</a:t>
            </a:r>
            <a:r>
              <a:rPr spc="-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0D551FB7-76FE-FE90-2663-B09AD878F0DC}"/>
              </a:ext>
            </a:extLst>
          </p:cNvPr>
          <p:cNvSpPr txBox="1"/>
          <p:nvPr/>
        </p:nvSpPr>
        <p:spPr>
          <a:xfrm>
            <a:off x="7089775" y="990600"/>
            <a:ext cx="4873625" cy="1818446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[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게임 서버 스펙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]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sz="1800" spc="-25" dirty="0">
                <a:solidFill>
                  <a:schemeClr val="tx1"/>
                </a:solidFill>
                <a:latin typeface="Malgun Gothic"/>
                <a:cs typeface="Malgun Gothic"/>
              </a:rPr>
              <a:t>맵 </a:t>
            </a:r>
            <a:r>
              <a:rPr lang="en-US" altLang="ko-KR" sz="1800" spc="-25" dirty="0">
                <a:solidFill>
                  <a:schemeClr val="tx1"/>
                </a:solidFill>
                <a:latin typeface="Malgun Gothic"/>
                <a:cs typeface="Malgun Gothic"/>
              </a:rPr>
              <a:t>: 500m x 500m</a:t>
            </a: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sz="1800" spc="-25" dirty="0" err="1">
                <a:solidFill>
                  <a:schemeClr val="tx1"/>
                </a:solidFill>
                <a:latin typeface="Malgun Gothic"/>
                <a:cs typeface="Malgun Gothic"/>
              </a:rPr>
              <a:t>동접</a:t>
            </a:r>
            <a:r>
              <a:rPr lang="ko-KR" altLang="en-US" sz="1800" spc="-25" dirty="0">
                <a:solidFill>
                  <a:schemeClr val="tx1"/>
                </a:solidFill>
                <a:latin typeface="Malgun Gothic"/>
                <a:cs typeface="Malgun Gothic"/>
              </a:rPr>
              <a:t> 유저 </a:t>
            </a:r>
            <a:r>
              <a:rPr lang="en-US" altLang="ko-KR" sz="1800" spc="-25" dirty="0">
                <a:solidFill>
                  <a:schemeClr val="tx1"/>
                </a:solidFill>
                <a:latin typeface="Malgun Gothic"/>
                <a:cs typeface="Malgun Gothic"/>
              </a:rPr>
              <a:t>: 8,000</a:t>
            </a:r>
            <a:r>
              <a:rPr lang="ko-KR" altLang="en-US" sz="1800" spc="-25" dirty="0">
                <a:solidFill>
                  <a:schemeClr val="tx1"/>
                </a:solidFill>
                <a:latin typeface="Malgun Gothic"/>
                <a:cs typeface="Malgun Gothic"/>
              </a:rPr>
              <a:t>명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sz="1800" dirty="0">
                <a:solidFill>
                  <a:schemeClr val="tx1"/>
                </a:solidFill>
                <a:latin typeface="Malgun Gothic"/>
                <a:cs typeface="Malgun Gothic"/>
              </a:rPr>
              <a:t>몬스터 수 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cs typeface="Malgun Gothic"/>
              </a:rPr>
              <a:t>: 90,000</a:t>
            </a:r>
            <a:endParaRPr lang="en-US" altLang="ko-KR" sz="1200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채널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: 30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개</a:t>
            </a:r>
            <a:endParaRPr lang="en-US" altLang="ko-KR" sz="1800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5DD88BB5-74F0-7174-B99C-9AD6152C9390}"/>
              </a:ext>
            </a:extLst>
          </p:cNvPr>
          <p:cNvSpPr txBox="1"/>
          <p:nvPr/>
        </p:nvSpPr>
        <p:spPr>
          <a:xfrm>
            <a:off x="6017489" y="1600103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206FD76-4335-C324-8481-7E5A99A514DB}"/>
              </a:ext>
            </a:extLst>
          </p:cNvPr>
          <p:cNvSpPr txBox="1"/>
          <p:nvPr/>
        </p:nvSpPr>
        <p:spPr>
          <a:xfrm>
            <a:off x="7092086" y="2971800"/>
            <a:ext cx="4871313" cy="386003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다중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클라를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처리하기 위해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IOCP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사용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l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l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서버 부하를 줄이기 위해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Channel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추가 및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맵을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Sector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로 분할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l">
              <a:spcBef>
                <a:spcPts val="219"/>
              </a:spcBef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Channel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30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개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l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→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Sector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50m x 50m  </a:t>
            </a:r>
          </a:p>
          <a:p>
            <a:pPr marL="12700" algn="l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l">
              <a:lnSpc>
                <a:spcPct val="100000"/>
              </a:lnSpc>
              <a:spcBef>
                <a:spcPts val="219"/>
              </a:spcBef>
              <a:buAutoNum type="arabicPeriod" startAt="3"/>
              <a:tabLst>
                <a:tab pos="150495" algn="l"/>
              </a:tabLst>
            </a:pP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concurrent_hash_map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사용하여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오브젝트 관리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l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삽입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삭제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검색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(thread safe container)</a:t>
            </a:r>
          </a:p>
          <a:p>
            <a:pPr marL="355600" indent="-342900" algn="l">
              <a:lnSpc>
                <a:spcPct val="100000"/>
              </a:lnSpc>
              <a:spcBef>
                <a:spcPts val="219"/>
              </a:spcBef>
              <a:buAutoNum type="arabicPeriod" startAt="3"/>
              <a:tabLst>
                <a:tab pos="150495" algn="l"/>
              </a:tabLst>
            </a:pP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concurrent_priority_queue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사용하여 몬스터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AI,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이벤트 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l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타이머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관리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(thread safe container)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F32F33D-4C11-1A2D-0958-36AEEF7B3D7F}"/>
              </a:ext>
            </a:extLst>
          </p:cNvPr>
          <p:cNvSpPr txBox="1"/>
          <p:nvPr/>
        </p:nvSpPr>
        <p:spPr>
          <a:xfrm>
            <a:off x="6017489" y="29718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lang="ko-KR" altLang="en-US"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D9B0DF8-0CB2-3801-0E20-6A82E5009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2" y="1143000"/>
            <a:ext cx="5061854" cy="51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9D8006-563E-34A8-4716-61708619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1" y="1143000"/>
            <a:ext cx="4795488" cy="3733800"/>
          </a:xfrm>
          <a:prstGeom prst="rect">
            <a:avLst/>
          </a:prstGeom>
        </p:spPr>
      </p:pic>
      <p:sp>
        <p:nvSpPr>
          <p:cNvPr id="8" name="object 12">
            <a:extLst>
              <a:ext uri="{FF2B5EF4-FFF2-40B4-BE49-F238E27FC236}">
                <a16:creationId xmlns:a16="http://schemas.microsoft.com/office/drawing/2014/main" id="{2442BDBE-2B7B-5021-97FC-0DAC4EAB4E48}"/>
              </a:ext>
            </a:extLst>
          </p:cNvPr>
          <p:cNvSpPr txBox="1"/>
          <p:nvPr/>
        </p:nvSpPr>
        <p:spPr>
          <a:xfrm>
            <a:off x="8022824" y="5347854"/>
            <a:ext cx="12191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spc="-20" dirty="0">
                <a:latin typeface="Arial"/>
                <a:cs typeface="Arial"/>
              </a:rPr>
              <a:t>클라이언트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49042EA2-1676-FA37-03C0-3070581C894A}"/>
              </a:ext>
            </a:extLst>
          </p:cNvPr>
          <p:cNvSpPr txBox="1"/>
          <p:nvPr/>
        </p:nvSpPr>
        <p:spPr>
          <a:xfrm>
            <a:off x="2392195" y="5347854"/>
            <a:ext cx="9905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800" b="1" spc="-20" dirty="0">
                <a:latin typeface="Arial"/>
                <a:cs typeface="Arial"/>
              </a:rPr>
              <a:t>게임 서버 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91E7DB-0035-3CA0-F7F4-F0089F31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224940"/>
            <a:ext cx="613964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68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17277AC6-9E51-4443-A937-51BDF4E80D47}"/>
              </a:ext>
            </a:extLst>
          </p:cNvPr>
          <p:cNvSpPr txBox="1"/>
          <p:nvPr/>
        </p:nvSpPr>
        <p:spPr>
          <a:xfrm>
            <a:off x="2057400" y="5211167"/>
            <a:ext cx="9067800" cy="121315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1. Scene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1)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로그인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서버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IP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입력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추후 아이디와 비밀번호 입력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2)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서버 및 채널 선택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서버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채널을 선택하고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서버의 모든 채널 유저 비율을 표시 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3) </a:t>
            </a:r>
            <a:r>
              <a:rPr lang="ko-KR" altLang="en-US" spc="-25" dirty="0" err="1">
                <a:solidFill>
                  <a:schemeClr val="tx1"/>
                </a:solidFill>
                <a:latin typeface="Malgun Gothic"/>
                <a:cs typeface="Malgun Gothic"/>
              </a:rPr>
              <a:t>인게임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채널 변경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pic>
        <p:nvPicPr>
          <p:cNvPr id="3" name="그림 2" descr="만화 영화, 애니메이션, 소설, 클립아트이(가) 표시된 사진&#10;&#10;자동 생성된 설명">
            <a:extLst>
              <a:ext uri="{FF2B5EF4-FFF2-40B4-BE49-F238E27FC236}">
                <a16:creationId xmlns:a16="http://schemas.microsoft.com/office/drawing/2014/main" id="{99F22721-44F9-BBEF-BEB1-5136416C6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9" y="890455"/>
            <a:ext cx="3852832" cy="3746278"/>
          </a:xfrm>
          <a:prstGeom prst="rect">
            <a:avLst/>
          </a:prstGeom>
        </p:spPr>
      </p:pic>
      <p:pic>
        <p:nvPicPr>
          <p:cNvPr id="5" name="그림 4" descr="텍스트, 만화 영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3690C080-2CB2-8DEC-B3D9-22E1CA210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00" y="890455"/>
            <a:ext cx="3848201" cy="3746278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A5D3E5C-8F7E-16BD-2D7F-F5ACA0B9A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60" y="890455"/>
            <a:ext cx="3721440" cy="3746278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314CEB2C-179C-F6CA-1A99-DCD2DD558AA9}"/>
              </a:ext>
            </a:extLst>
          </p:cNvPr>
          <p:cNvSpPr txBox="1"/>
          <p:nvPr/>
        </p:nvSpPr>
        <p:spPr>
          <a:xfrm>
            <a:off x="762000" y="5667883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16" name="그림 15" descr="텍스트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7C9A1622-BA9C-1011-9460-3392B3448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98" y="2060743"/>
            <a:ext cx="2008602" cy="13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17277AC6-9E51-4443-A937-51BDF4E80D47}"/>
              </a:ext>
            </a:extLst>
          </p:cNvPr>
          <p:cNvSpPr txBox="1"/>
          <p:nvPr/>
        </p:nvSpPr>
        <p:spPr>
          <a:xfrm>
            <a:off x="2209800" y="5059843"/>
            <a:ext cx="9067800" cy="151579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1.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애니메이션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 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플레이어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몬스터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스킬 이펙트 등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2. UI 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인벤토리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아이템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슬롯 및 스크롤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구현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), </a:t>
            </a:r>
            <a:r>
              <a:rPr lang="ko-KR" altLang="en-US" spc="-25" dirty="0" err="1">
                <a:solidFill>
                  <a:schemeClr val="tx1"/>
                </a:solidFill>
                <a:latin typeface="Malgun Gothic"/>
                <a:cs typeface="Malgun Gothic"/>
              </a:rPr>
              <a:t>장비창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아이템 장착 및 아바타 변경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3.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채팅 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: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전체 채팅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같은 채널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 &amp;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섹터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특정 유저에게 귓속말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채널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섹터 상관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X)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A064A78-5C3D-54FB-CC22-6FE6DAD44771}"/>
              </a:ext>
            </a:extLst>
          </p:cNvPr>
          <p:cNvSpPr txBox="1"/>
          <p:nvPr/>
        </p:nvSpPr>
        <p:spPr>
          <a:xfrm>
            <a:off x="762000" y="5667883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6" name="그림 5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D1C6B81-52C8-8678-1F73-8A547714C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9" y="890455"/>
            <a:ext cx="3820991" cy="3746278"/>
          </a:xfrm>
          <a:prstGeom prst="rect">
            <a:avLst/>
          </a:prstGeom>
        </p:spPr>
      </p:pic>
      <p:pic>
        <p:nvPicPr>
          <p:cNvPr id="11" name="그림 10" descr="텍스트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8AD151EC-BCAF-5E89-07D8-0F4B93AE2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890455"/>
            <a:ext cx="3820990" cy="3746278"/>
          </a:xfrm>
          <a:prstGeom prst="rect">
            <a:avLst/>
          </a:prstGeom>
        </p:spPr>
      </p:pic>
      <p:pic>
        <p:nvPicPr>
          <p:cNvPr id="13" name="그림 1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CDDC03C2-1CE7-FCF0-9368-293E5D74D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390" y="2302782"/>
            <a:ext cx="3858163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1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17277AC6-9E51-4443-A937-51BDF4E80D47}"/>
              </a:ext>
            </a:extLst>
          </p:cNvPr>
          <p:cNvSpPr txBox="1"/>
          <p:nvPr/>
        </p:nvSpPr>
        <p:spPr>
          <a:xfrm>
            <a:off x="2209800" y="5059843"/>
            <a:ext cx="9067800" cy="151579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1.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교환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(1 : 1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거래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1)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다른 유저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좌측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 –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상대방이 아이템을 슬롯에 올림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2)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나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우측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) –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상대방에게 </a:t>
            </a:r>
            <a:r>
              <a:rPr lang="ko-KR" altLang="en-US" spc="-25" dirty="0" err="1">
                <a:solidFill>
                  <a:schemeClr val="tx1"/>
                </a:solidFill>
                <a:latin typeface="Malgun Gothic"/>
                <a:cs typeface="Malgun Gothic"/>
              </a:rPr>
              <a:t>건내줄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 돈을 올림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3)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교환이 완료되면</a:t>
            </a: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나의 인벤토리에 상대방이 올린 아이템이 인벤토리 슬롯에 저장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spc="-25" dirty="0">
                <a:solidFill>
                  <a:schemeClr val="tx1"/>
                </a:solidFill>
                <a:latin typeface="Malgun Gothic"/>
                <a:cs typeface="Malgun Gothic"/>
              </a:rPr>
              <a:t>	4) </a:t>
            </a:r>
            <a:r>
              <a:rPr lang="ko-KR" altLang="en-US" spc="-25" dirty="0">
                <a:solidFill>
                  <a:schemeClr val="tx1"/>
                </a:solidFill>
                <a:latin typeface="Malgun Gothic"/>
                <a:cs typeface="Malgun Gothic"/>
              </a:rPr>
              <a:t>인벤토리에 있는 돈은 교환에 올린 돈만큼 차감</a:t>
            </a: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A064A78-5C3D-54FB-CC22-6FE6DAD44771}"/>
              </a:ext>
            </a:extLst>
          </p:cNvPr>
          <p:cNvSpPr txBox="1"/>
          <p:nvPr/>
        </p:nvSpPr>
        <p:spPr>
          <a:xfrm>
            <a:off x="762000" y="5667883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18" name="그림 17" descr="텍스트, 스크린샷, 만화 영화, 슬롯 머신이(가) 표시된 사진&#10;&#10;자동 생성된 설명">
            <a:extLst>
              <a:ext uri="{FF2B5EF4-FFF2-40B4-BE49-F238E27FC236}">
                <a16:creationId xmlns:a16="http://schemas.microsoft.com/office/drawing/2014/main" id="{7D04CBF3-9899-0BEF-A345-AA534E379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94469"/>
            <a:ext cx="4385040" cy="3101331"/>
          </a:xfrm>
          <a:prstGeom prst="rect">
            <a:avLst/>
          </a:prstGeom>
        </p:spPr>
      </p:pic>
      <p:pic>
        <p:nvPicPr>
          <p:cNvPr id="20" name="그림 19" descr="텍스트, 스크린샷,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814936C9-6939-85D1-0751-C8799AED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791" y="1394469"/>
            <a:ext cx="4297773" cy="31013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A4BFCE-01CB-B6B2-AF42-43FABC424D14}"/>
              </a:ext>
            </a:extLst>
          </p:cNvPr>
          <p:cNvSpPr/>
          <p:nvPr/>
        </p:nvSpPr>
        <p:spPr>
          <a:xfrm>
            <a:off x="5638800" y="2895600"/>
            <a:ext cx="3810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5C8937-64A8-E187-E319-C44F55108050}"/>
              </a:ext>
            </a:extLst>
          </p:cNvPr>
          <p:cNvSpPr/>
          <p:nvPr/>
        </p:nvSpPr>
        <p:spPr>
          <a:xfrm>
            <a:off x="6477000" y="4011000"/>
            <a:ext cx="918695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79786EC-7BAD-5DB9-28C4-DF3E6AA5CA47}"/>
              </a:ext>
            </a:extLst>
          </p:cNvPr>
          <p:cNvGrpSpPr/>
          <p:nvPr/>
        </p:nvGrpSpPr>
        <p:grpSpPr>
          <a:xfrm>
            <a:off x="9764591" y="1215846"/>
            <a:ext cx="1741609" cy="3279954"/>
            <a:chOff x="9840791" y="1215846"/>
            <a:chExt cx="1487823" cy="2898954"/>
          </a:xfrm>
        </p:grpSpPr>
        <p:pic>
          <p:nvPicPr>
            <p:cNvPr id="16" name="그림 15" descr="텍스트, 스크린샷, 슬롯 머신이(가) 표시된 사진&#10;&#10;자동 생성된 설명">
              <a:extLst>
                <a:ext uri="{FF2B5EF4-FFF2-40B4-BE49-F238E27FC236}">
                  <a16:creationId xmlns:a16="http://schemas.microsoft.com/office/drawing/2014/main" id="{081F491B-94CD-DA59-DEAC-2D569ADC2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791" y="1215846"/>
              <a:ext cx="1487823" cy="289895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5AC77D2-D693-F729-E572-D269835BF543}"/>
                </a:ext>
              </a:extLst>
            </p:cNvPr>
            <p:cNvSpPr/>
            <p:nvPr/>
          </p:nvSpPr>
          <p:spPr>
            <a:xfrm>
              <a:off x="9906000" y="1623069"/>
              <a:ext cx="944972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8B7206-E86E-506A-F3CA-0EC4649ABEDE}"/>
                </a:ext>
              </a:extLst>
            </p:cNvPr>
            <p:cNvSpPr/>
            <p:nvPr/>
          </p:nvSpPr>
          <p:spPr>
            <a:xfrm>
              <a:off x="9873042" y="3540491"/>
              <a:ext cx="1175958" cy="2161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068E4FA-84AD-7BE6-9028-BE1121DB27AD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7395695" y="3968305"/>
            <a:ext cx="2406648" cy="132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D13F5F1-79A5-622B-CA37-A149FEB920E6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019800" y="1849019"/>
            <a:ext cx="3821123" cy="1221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79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0" dirty="0"/>
              <a:t> MyProjcets::introduce(</a:t>
            </a:r>
            <a:r>
              <a:rPr spc="-2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95399" y="1324102"/>
            <a:ext cx="9601200" cy="3139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 indent="-174625">
              <a:lnSpc>
                <a:spcPct val="100000"/>
              </a:lnSpc>
              <a:spcBef>
                <a:spcPts val="100"/>
              </a:spcBef>
              <a:buChar char="-"/>
              <a:tabLst>
                <a:tab pos="197485" algn="l"/>
              </a:tabLst>
            </a:pPr>
            <a:r>
              <a:rPr dirty="0"/>
              <a:t>프로젝트</a:t>
            </a:r>
            <a:r>
              <a:rPr spc="-15" dirty="0"/>
              <a:t> </a:t>
            </a:r>
            <a:r>
              <a:rPr dirty="0"/>
              <a:t>이름</a:t>
            </a:r>
            <a:r>
              <a:rPr spc="-10" dirty="0"/>
              <a:t> </a:t>
            </a:r>
            <a:r>
              <a:rPr dirty="0"/>
              <a:t>:</a:t>
            </a:r>
            <a:r>
              <a:rPr spc="-10" dirty="0"/>
              <a:t> </a:t>
            </a:r>
            <a:r>
              <a:rPr dirty="0"/>
              <a:t>CESP(Crypto</a:t>
            </a:r>
            <a:r>
              <a:rPr spc="-30" dirty="0"/>
              <a:t> </a:t>
            </a:r>
            <a:r>
              <a:rPr dirty="0"/>
              <a:t>Exchange</a:t>
            </a:r>
            <a:r>
              <a:rPr spc="-30" dirty="0"/>
              <a:t> </a:t>
            </a:r>
            <a:r>
              <a:rPr dirty="0"/>
              <a:t>Strategy </a:t>
            </a:r>
            <a:r>
              <a:rPr spc="-10" dirty="0"/>
              <a:t>Platform)</a:t>
            </a:r>
          </a:p>
          <a:p>
            <a:pPr marL="10160"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/>
          </a:p>
          <a:p>
            <a:pPr marL="197485" indent="-174625">
              <a:lnSpc>
                <a:spcPct val="100000"/>
              </a:lnSpc>
              <a:buChar char="-"/>
              <a:tabLst>
                <a:tab pos="197485" algn="l"/>
              </a:tabLst>
            </a:pPr>
            <a:r>
              <a:rPr dirty="0"/>
              <a:t>설명 </a:t>
            </a:r>
            <a:r>
              <a:rPr spc="-50" dirty="0"/>
              <a:t>:</a:t>
            </a:r>
          </a:p>
          <a:p>
            <a:pPr marL="1115060" lvl="1" indent="-177800">
              <a:lnSpc>
                <a:spcPct val="100000"/>
              </a:lnSpc>
              <a:buChar char="*"/>
              <a:tabLst>
                <a:tab pos="1115060" algn="l"/>
              </a:tabLst>
            </a:pP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 :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클라이언트의</a:t>
            </a:r>
            <a:r>
              <a:rPr sz="1800" spc="1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관리 및 각 거래소의 </a:t>
            </a:r>
            <a:r>
              <a:rPr sz="1800" dirty="0" err="1">
                <a:latin typeface="Malgun Gothic"/>
                <a:cs typeface="Malgun Gothic"/>
              </a:rPr>
              <a:t>종목</a:t>
            </a:r>
            <a:r>
              <a:rPr sz="180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시세</a:t>
            </a:r>
            <a:r>
              <a:rPr sz="1800" dirty="0">
                <a:latin typeface="Malgun Gothic"/>
                <a:cs typeface="Malgun Gothic"/>
              </a:rPr>
              <a:t>를 </a:t>
            </a:r>
            <a:r>
              <a:rPr sz="1800" spc="-25" dirty="0">
                <a:latin typeface="Malgun Gothic"/>
                <a:cs typeface="Malgun Gothic"/>
              </a:rPr>
              <a:t>보내줌</a:t>
            </a:r>
            <a:endParaRPr sz="1800" dirty="0">
              <a:latin typeface="Malgun Gothic"/>
              <a:cs typeface="Malgun Gothic"/>
            </a:endParaRPr>
          </a:p>
          <a:p>
            <a:pPr marL="937260" marR="5080" lvl="1" indent="-5080">
              <a:lnSpc>
                <a:spcPct val="100000"/>
              </a:lnSpc>
              <a:buChar char="*"/>
              <a:tabLst>
                <a:tab pos="937260" algn="l"/>
                <a:tab pos="1106805" algn="l"/>
              </a:tabLst>
            </a:pPr>
            <a:r>
              <a:rPr sz="1800" dirty="0">
                <a:latin typeface="Malgun Gothic"/>
                <a:cs typeface="Malgun Gothic"/>
              </a:rPr>
              <a:t>	모니터링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클라이언트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서버로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부터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거래소의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종목을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구독하여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시세를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받고, </a:t>
            </a:r>
            <a:r>
              <a:rPr sz="1800" dirty="0">
                <a:latin typeface="Malgun Gothic"/>
                <a:cs typeface="Malgun Gothic"/>
              </a:rPr>
              <a:t>주문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서버로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종목의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주문,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손익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표시</a:t>
            </a:r>
            <a:endParaRPr sz="1800" dirty="0">
              <a:latin typeface="Malgun Gothic"/>
              <a:cs typeface="Malgun Gothic"/>
            </a:endParaRPr>
          </a:p>
          <a:p>
            <a:pPr marL="10160" lvl="1">
              <a:lnSpc>
                <a:spcPct val="100000"/>
              </a:lnSpc>
              <a:spcBef>
                <a:spcPts val="75"/>
              </a:spcBef>
              <a:buFont typeface="Malgun Gothic"/>
              <a:buChar char="*"/>
            </a:pPr>
            <a:endParaRPr sz="1150" dirty="0"/>
          </a:p>
          <a:p>
            <a:pPr marL="194310" indent="-171450">
              <a:lnSpc>
                <a:spcPct val="100000"/>
              </a:lnSpc>
              <a:spcBef>
                <a:spcPts val="5"/>
              </a:spcBef>
              <a:buChar char="-"/>
              <a:tabLst>
                <a:tab pos="194310" algn="l"/>
              </a:tabLst>
            </a:pPr>
            <a:r>
              <a:rPr dirty="0"/>
              <a:t>역할</a:t>
            </a:r>
            <a:r>
              <a:rPr spc="-30" dirty="0"/>
              <a:t> </a:t>
            </a:r>
            <a:r>
              <a:rPr dirty="0"/>
              <a:t>:</a:t>
            </a:r>
            <a:r>
              <a:rPr spc="-30" dirty="0"/>
              <a:t> </a:t>
            </a:r>
            <a:r>
              <a:rPr dirty="0"/>
              <a:t>서버,</a:t>
            </a:r>
            <a:r>
              <a:rPr spc="-25" dirty="0"/>
              <a:t> </a:t>
            </a:r>
            <a:r>
              <a:rPr spc="-20" dirty="0" err="1"/>
              <a:t>클라이언트</a:t>
            </a:r>
            <a:endParaRPr lang="en-US" spc="-20" dirty="0"/>
          </a:p>
          <a:p>
            <a:pPr marL="194310" indent="-171450">
              <a:lnSpc>
                <a:spcPct val="100000"/>
              </a:lnSpc>
              <a:spcBef>
                <a:spcPts val="5"/>
              </a:spcBef>
              <a:buChar char="-"/>
              <a:tabLst>
                <a:tab pos="194310" algn="l"/>
              </a:tabLst>
            </a:pPr>
            <a:endParaRPr lang="en-US" sz="1150" spc="-20" dirty="0"/>
          </a:p>
          <a:p>
            <a:pPr marL="194310" indent="-171450">
              <a:lnSpc>
                <a:spcPct val="100000"/>
              </a:lnSpc>
              <a:spcBef>
                <a:spcPts val="5"/>
              </a:spcBef>
              <a:buChar char="-"/>
              <a:tabLst>
                <a:tab pos="194310" algn="l"/>
              </a:tabLst>
            </a:pPr>
            <a:r>
              <a:rPr dirty="0" err="1"/>
              <a:t>개발</a:t>
            </a:r>
            <a:r>
              <a:rPr spc="-45" dirty="0"/>
              <a:t> </a:t>
            </a:r>
            <a:r>
              <a:rPr dirty="0"/>
              <a:t>언어</a:t>
            </a:r>
            <a:r>
              <a:rPr spc="-45" dirty="0"/>
              <a:t> </a:t>
            </a:r>
            <a:r>
              <a:rPr dirty="0"/>
              <a:t>및</a:t>
            </a:r>
            <a:r>
              <a:rPr spc="-35" dirty="0"/>
              <a:t> </a:t>
            </a:r>
            <a:r>
              <a:rPr dirty="0"/>
              <a:t>라이브러리</a:t>
            </a:r>
            <a:r>
              <a:rPr spc="-30" dirty="0"/>
              <a:t> </a:t>
            </a:r>
            <a:r>
              <a:rPr dirty="0"/>
              <a:t>:</a:t>
            </a:r>
            <a:r>
              <a:rPr spc="-35" dirty="0"/>
              <a:t> </a:t>
            </a:r>
            <a:r>
              <a:rPr lang="en-US" spc="-25" dirty="0"/>
              <a:t>C++, Qt</a:t>
            </a:r>
          </a:p>
          <a:p>
            <a:pPr marL="194310" indent="-171450">
              <a:lnSpc>
                <a:spcPct val="100000"/>
              </a:lnSpc>
              <a:spcBef>
                <a:spcPts val="5"/>
              </a:spcBef>
              <a:buChar char="-"/>
              <a:tabLst>
                <a:tab pos="194310" algn="l"/>
              </a:tabLst>
            </a:pPr>
            <a:endParaRPr lang="en-US" sz="1150" spc="-25" dirty="0"/>
          </a:p>
          <a:p>
            <a:pPr marL="194310" indent="-171450">
              <a:lnSpc>
                <a:spcPct val="100000"/>
              </a:lnSpc>
              <a:spcBef>
                <a:spcPts val="5"/>
              </a:spcBef>
              <a:buChar char="-"/>
              <a:tabLst>
                <a:tab pos="194310" algn="l"/>
              </a:tabLst>
            </a:pPr>
            <a:r>
              <a:rPr lang="ko-KR" altLang="en-US" spc="-25" dirty="0"/>
              <a:t>개발 환경 </a:t>
            </a:r>
            <a:r>
              <a:rPr lang="en-US" altLang="ko-KR" spc="-25" dirty="0"/>
              <a:t>: </a:t>
            </a:r>
          </a:p>
          <a:p>
            <a:pPr marL="22860">
              <a:lnSpc>
                <a:spcPct val="100000"/>
              </a:lnSpc>
              <a:spcBef>
                <a:spcPts val="5"/>
              </a:spcBef>
              <a:tabLst>
                <a:tab pos="194310" algn="l"/>
              </a:tabLst>
            </a:pPr>
            <a:endParaRPr lang="en-US" sz="1150" spc="-25" dirty="0"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4A809414-2023-39AD-27CD-EAF9DF6767E4}"/>
              </a:ext>
            </a:extLst>
          </p:cNvPr>
          <p:cNvSpPr/>
          <p:nvPr/>
        </p:nvSpPr>
        <p:spPr>
          <a:xfrm>
            <a:off x="5312664" y="4285488"/>
            <a:ext cx="1807210" cy="0"/>
          </a:xfrm>
          <a:custGeom>
            <a:avLst/>
            <a:gdLst/>
            <a:ahLst/>
            <a:cxnLst/>
            <a:rect l="l" t="t" r="r" b="b"/>
            <a:pathLst>
              <a:path w="1807209">
                <a:moveTo>
                  <a:pt x="0" y="0"/>
                </a:moveTo>
                <a:lnTo>
                  <a:pt x="1807210" y="0"/>
                </a:lnTo>
              </a:path>
            </a:pathLst>
          </a:custGeom>
          <a:ln w="12700">
            <a:solidFill>
              <a:srgbClr val="575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CC392E6A-1112-5FD5-46C8-0CB28F82BB65}"/>
              </a:ext>
            </a:extLst>
          </p:cNvPr>
          <p:cNvSpPr txBox="1"/>
          <p:nvPr/>
        </p:nvSpPr>
        <p:spPr>
          <a:xfrm>
            <a:off x="6125971" y="4040200"/>
            <a:ext cx="93662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Malgun Gothic"/>
                <a:cs typeface="Malgun Gothic"/>
              </a:rPr>
              <a:t>Qt</a:t>
            </a:r>
            <a:r>
              <a:rPr sz="1500" spc="-15" dirty="0">
                <a:latin typeface="Malgun Gothic"/>
                <a:cs typeface="Malgun Gothic"/>
              </a:rPr>
              <a:t> </a:t>
            </a:r>
            <a:r>
              <a:rPr sz="1500" spc="-10" dirty="0">
                <a:latin typeface="Malgun Gothic"/>
                <a:cs typeface="Malgun Gothic"/>
              </a:rPr>
              <a:t>Creator</a:t>
            </a:r>
            <a:endParaRPr sz="1500">
              <a:latin typeface="Malgun Gothic"/>
              <a:cs typeface="Malgun Gothic"/>
            </a:endParaRPr>
          </a:p>
        </p:txBody>
      </p:sp>
      <p:grpSp>
        <p:nvGrpSpPr>
          <p:cNvPr id="19" name="object 8">
            <a:extLst>
              <a:ext uri="{FF2B5EF4-FFF2-40B4-BE49-F238E27FC236}">
                <a16:creationId xmlns:a16="http://schemas.microsoft.com/office/drawing/2014/main" id="{10351232-CB51-9671-DDE1-928BE5546D92}"/>
              </a:ext>
            </a:extLst>
          </p:cNvPr>
          <p:cNvGrpSpPr/>
          <p:nvPr/>
        </p:nvGrpSpPr>
        <p:grpSpPr>
          <a:xfrm>
            <a:off x="2743200" y="3810000"/>
            <a:ext cx="2390775" cy="485140"/>
            <a:chOff x="2743200" y="4267200"/>
            <a:chExt cx="2390775" cy="485140"/>
          </a:xfrm>
        </p:grpSpPr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6B6EC03C-78FD-289D-FEC3-F42A6178786E}"/>
                </a:ext>
              </a:extLst>
            </p:cNvPr>
            <p:cNvSpPr/>
            <p:nvPr/>
          </p:nvSpPr>
          <p:spPr>
            <a:xfrm>
              <a:off x="2752344" y="4745736"/>
              <a:ext cx="2381885" cy="0"/>
            </a:xfrm>
            <a:custGeom>
              <a:avLst/>
              <a:gdLst/>
              <a:ahLst/>
              <a:cxnLst/>
              <a:rect l="l" t="t" r="r" b="b"/>
              <a:pathLst>
                <a:path w="2381885">
                  <a:moveTo>
                    <a:pt x="0" y="0"/>
                  </a:moveTo>
                  <a:lnTo>
                    <a:pt x="2381631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0">
              <a:extLst>
                <a:ext uri="{FF2B5EF4-FFF2-40B4-BE49-F238E27FC236}">
                  <a16:creationId xmlns:a16="http://schemas.microsoft.com/office/drawing/2014/main" id="{5FA551FF-B40C-6A33-42B8-226BD713E26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3200" y="4267200"/>
              <a:ext cx="403860" cy="445007"/>
            </a:xfrm>
            <a:prstGeom prst="rect">
              <a:avLst/>
            </a:prstGeom>
          </p:spPr>
        </p:pic>
      </p:grpSp>
      <p:sp>
        <p:nvSpPr>
          <p:cNvPr id="22" name="object 11">
            <a:extLst>
              <a:ext uri="{FF2B5EF4-FFF2-40B4-BE49-F238E27FC236}">
                <a16:creationId xmlns:a16="http://schemas.microsoft.com/office/drawing/2014/main" id="{05D2F2F8-A10A-3F91-52D5-AE51A5E2436E}"/>
              </a:ext>
            </a:extLst>
          </p:cNvPr>
          <p:cNvSpPr txBox="1"/>
          <p:nvPr/>
        </p:nvSpPr>
        <p:spPr>
          <a:xfrm>
            <a:off x="3354451" y="4004564"/>
            <a:ext cx="16325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Malgun Gothic"/>
                <a:cs typeface="Malgun Gothic"/>
              </a:rPr>
              <a:t>Visual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dirty="0">
                <a:latin typeface="Malgun Gothic"/>
                <a:cs typeface="Malgun Gothic"/>
              </a:rPr>
              <a:t>Studio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spc="-20" dirty="0">
                <a:latin typeface="Malgun Gothic"/>
                <a:cs typeface="Malgun Gothic"/>
              </a:rPr>
              <a:t>2019</a:t>
            </a:r>
            <a:endParaRPr sz="1500">
              <a:latin typeface="Malgun Gothic"/>
              <a:cs typeface="Malgun Gothic"/>
            </a:endParaRPr>
          </a:p>
        </p:txBody>
      </p:sp>
      <p:pic>
        <p:nvPicPr>
          <p:cNvPr id="23" name="object 12">
            <a:extLst>
              <a:ext uri="{FF2B5EF4-FFF2-40B4-BE49-F238E27FC236}">
                <a16:creationId xmlns:a16="http://schemas.microsoft.com/office/drawing/2014/main" id="{7828CF50-3242-8040-A9ED-C241D18E4B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2955" y="3845052"/>
            <a:ext cx="563879" cy="413004"/>
          </a:xfrm>
          <a:prstGeom prst="rect">
            <a:avLst/>
          </a:prstGeom>
        </p:spPr>
      </p:pic>
      <p:grpSp>
        <p:nvGrpSpPr>
          <p:cNvPr id="24" name="object 13">
            <a:extLst>
              <a:ext uri="{FF2B5EF4-FFF2-40B4-BE49-F238E27FC236}">
                <a16:creationId xmlns:a16="http://schemas.microsoft.com/office/drawing/2014/main" id="{506BCF24-E3F0-1ED9-B843-C24BE3274D6F}"/>
              </a:ext>
            </a:extLst>
          </p:cNvPr>
          <p:cNvGrpSpPr/>
          <p:nvPr/>
        </p:nvGrpSpPr>
        <p:grpSpPr>
          <a:xfrm>
            <a:off x="7306056" y="3832859"/>
            <a:ext cx="1809114" cy="459105"/>
            <a:chOff x="7306056" y="4290059"/>
            <a:chExt cx="1809114" cy="459105"/>
          </a:xfrm>
        </p:grpSpPr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B0153D29-2634-5F0B-7A8D-AF812A331ECB}"/>
                </a:ext>
              </a:extLst>
            </p:cNvPr>
            <p:cNvSpPr/>
            <p:nvPr/>
          </p:nvSpPr>
          <p:spPr>
            <a:xfrm>
              <a:off x="7306056" y="4742687"/>
              <a:ext cx="1809114" cy="0"/>
            </a:xfrm>
            <a:custGeom>
              <a:avLst/>
              <a:gdLst/>
              <a:ahLst/>
              <a:cxnLst/>
              <a:rect l="l" t="t" r="r" b="b"/>
              <a:pathLst>
                <a:path w="1809115">
                  <a:moveTo>
                    <a:pt x="0" y="0"/>
                  </a:moveTo>
                  <a:lnTo>
                    <a:pt x="1808734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5">
              <a:extLst>
                <a:ext uri="{FF2B5EF4-FFF2-40B4-BE49-F238E27FC236}">
                  <a16:creationId xmlns:a16="http://schemas.microsoft.com/office/drawing/2014/main" id="{B75F91C1-035E-6645-1CC0-76A7180D751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6086" y="4290059"/>
              <a:ext cx="348575" cy="416051"/>
            </a:xfrm>
            <a:prstGeom prst="rect">
              <a:avLst/>
            </a:prstGeom>
          </p:spPr>
        </p:pic>
      </p:grpSp>
      <p:sp>
        <p:nvSpPr>
          <p:cNvPr id="27" name="object 16">
            <a:extLst>
              <a:ext uri="{FF2B5EF4-FFF2-40B4-BE49-F238E27FC236}">
                <a16:creationId xmlns:a16="http://schemas.microsoft.com/office/drawing/2014/main" id="{D06524DC-CC87-2C09-0B8A-D4594FF7B610}"/>
              </a:ext>
            </a:extLst>
          </p:cNvPr>
          <p:cNvSpPr txBox="1"/>
          <p:nvPr/>
        </p:nvSpPr>
        <p:spPr>
          <a:xfrm>
            <a:off x="7843266" y="4040200"/>
            <a:ext cx="96266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Malgun Gothic"/>
                <a:cs typeface="Malgun Gothic"/>
              </a:rPr>
              <a:t>SourceTree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4E63DB48-AE00-1E3B-5923-A73E54B6AF48}"/>
              </a:ext>
            </a:extLst>
          </p:cNvPr>
          <p:cNvSpPr txBox="1"/>
          <p:nvPr/>
        </p:nvSpPr>
        <p:spPr>
          <a:xfrm>
            <a:off x="391159" y="4975119"/>
            <a:ext cx="1285241" cy="358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latin typeface="Malgun Gothic"/>
                <a:cs typeface="Malgun Gothic"/>
              </a:rPr>
              <a:t>}</a:t>
            </a:r>
            <a:endParaRPr sz="24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">
            <a:extLst>
              <a:ext uri="{FF2B5EF4-FFF2-40B4-BE49-F238E27FC236}">
                <a16:creationId xmlns:a16="http://schemas.microsoft.com/office/drawing/2014/main" id="{5474CA83-EFFB-BE87-9370-AAAA9CE9BDD1}"/>
              </a:ext>
            </a:extLst>
          </p:cNvPr>
          <p:cNvSpPr txBox="1"/>
          <p:nvPr/>
        </p:nvSpPr>
        <p:spPr>
          <a:xfrm>
            <a:off x="1371600" y="838200"/>
            <a:ext cx="10210800" cy="5147562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[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클라이언트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]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0.  Graphic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1) Direct2D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사용하여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Texture/Text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렌더링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2)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렌더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타겟 생성 및 관리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키 입력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1) Input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클래스를 구현하여 키보드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마우스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입력시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상태를 체크하여 빠르게 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(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키보드 배열의 상태를 저장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)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2. 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리소스 관리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1)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ResourceManager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구현하여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Texture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및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TextureData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관리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2)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rapidjson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사용하여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json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데이터를 로드하고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TextureData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저장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355600" indent="-342900" algn="just">
              <a:lnSpc>
                <a:spcPct val="100000"/>
              </a:lnSpc>
              <a:spcBef>
                <a:spcPts val="219"/>
              </a:spcBef>
              <a:buAutoNum type="arabicPeriod" startAt="3"/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Network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1)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WSAAsyncSelect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모델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ProcessPacket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Send,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Recv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처리 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2)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EventManager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구현하고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EventQueue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관리하여 서버로 부터의 패킷을 각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Scene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에게 전달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1D45B60A-13BC-2751-56A5-ED5B7892DA18}"/>
              </a:ext>
            </a:extLst>
          </p:cNvPr>
          <p:cNvSpPr txBox="1"/>
          <p:nvPr/>
        </p:nvSpPr>
        <p:spPr>
          <a:xfrm>
            <a:off x="228600" y="31242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lang="ko-KR" altLang="en-US"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816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8F12B2B4-F693-0AB2-F52B-3DDBC26A7FAB}"/>
              </a:ext>
            </a:extLst>
          </p:cNvPr>
          <p:cNvSpPr txBox="1"/>
          <p:nvPr/>
        </p:nvSpPr>
        <p:spPr>
          <a:xfrm>
            <a:off x="1371600" y="874391"/>
            <a:ext cx="10210800" cy="545020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4.  Scene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1)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SceneManager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구현하여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Scene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컨트롤 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2)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각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Scene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에서 사용하는 모든 게임 오브젝트 생성 및 업데이트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렌더링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ex)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인게임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a. STL –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unordered_map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사용하여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많은 플레이어와 몬스터를 빠르게 검색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b.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보이는 오브젝트만 따로 관리하여 렌더링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(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visibleObjects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)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5.  Animation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1) Animation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클래스를 구현하여 각 애니메이션에 해당하는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Texture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들과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Data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저장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2)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애니메이션 타입에 따라 업데이트를 다르게 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전진 애니메이션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반복 애니메이션 등 구현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6. 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GameObject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1)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플레이어는 머리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몸통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팔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무기 등 다양한 부위로 나누어 관리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→ 장비 아이템을 장착했을 때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아바타가 변경되야 하기 때문에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→ 각 부위마다 애니메이션을 갖고 있어야 함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6A27BAD0-0434-BB63-8FCF-F1CCA8A07B63}"/>
              </a:ext>
            </a:extLst>
          </p:cNvPr>
          <p:cNvSpPr txBox="1"/>
          <p:nvPr/>
        </p:nvSpPr>
        <p:spPr>
          <a:xfrm>
            <a:off x="228600" y="31242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lang="ko-KR" altLang="en-US"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124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C8B2EBF2-9568-AB40-852B-DB2AEA473424}"/>
              </a:ext>
            </a:extLst>
          </p:cNvPr>
          <p:cNvSpPr txBox="1"/>
          <p:nvPr/>
        </p:nvSpPr>
        <p:spPr>
          <a:xfrm>
            <a:off x="1371600" y="874391"/>
            <a:ext cx="10210800" cy="545020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7.  UI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1)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UIManager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구현하여 현재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Scene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의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오브젝트 키 입력 및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포커싱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→ 하나의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는 부모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와 여러 자식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갖도록 구현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spcBef>
                <a:spcPts val="219"/>
              </a:spcBef>
              <a:tabLst>
                <a:tab pos="150495" algn="l"/>
              </a:tabLst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키 입력이 발생하면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자식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에게 키 입력 처리가 되도록 구현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ex)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인벤토리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a.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부모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 :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인벤토리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box</a:t>
            </a: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b.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자식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 :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슬롯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각종 버튼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스크롤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아이콘 등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ex)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장비창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a.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인벤토리에 있는 아이템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클릭시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장비창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의 맞는 슬롯번호에 장착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b.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장착된 아이템의 아바타로 변경되기 위해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textureId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로 검색하여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해당하는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텍스쳐의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  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모든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애니메이션 동작을 아바타 부위에 저장하고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애니메이션 프레임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시간 초기화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ex)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채팅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a.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Input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클래스에서 입력된 키를 체크하여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Direct2D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DrawText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로 렌더링 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	b.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캐럿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현재 입력된 문자열 레이아웃 사이즈를 체크하여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캐럿의 위치를 계산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algn="just">
              <a:lnSpc>
                <a:spcPct val="100000"/>
              </a:lnSpc>
              <a:spcBef>
                <a:spcPts val="219"/>
              </a:spcBef>
              <a:tabLst>
                <a:tab pos="150495" algn="l"/>
              </a:tabLst>
            </a:pP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450A3600-4445-B506-4C65-6784928259D9}"/>
              </a:ext>
            </a:extLst>
          </p:cNvPr>
          <p:cNvSpPr txBox="1"/>
          <p:nvPr/>
        </p:nvSpPr>
        <p:spPr>
          <a:xfrm>
            <a:off x="228600" y="31242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lang="ko-KR" altLang="en-US"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5253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13054" y="5088331"/>
            <a:ext cx="4824095" cy="148822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800" b="1" dirty="0">
                <a:latin typeface="Malgun Gothic"/>
                <a:cs typeface="Malgun Gothic"/>
              </a:rPr>
              <a:t>-</a:t>
            </a:r>
            <a:r>
              <a:rPr lang="en-US" b="1" spc="10" dirty="0">
                <a:latin typeface="Malgun Gothic"/>
                <a:cs typeface="Malgun Gothic"/>
              </a:rPr>
              <a:t> </a:t>
            </a:r>
            <a:r>
              <a:rPr lang="ko-KR" altLang="en-US" sz="1800" spc="10" dirty="0">
                <a:latin typeface="Malgun Gothic"/>
                <a:cs typeface="Malgun Gothic"/>
              </a:rPr>
              <a:t>플레이어는 여러 부위로 나뉘어져 있다</a:t>
            </a:r>
            <a:r>
              <a:rPr lang="en-US" altLang="ko-KR" sz="1800" spc="10" dirty="0">
                <a:latin typeface="Malgun Gothic"/>
                <a:cs typeface="Malgun Gothic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spc="10" dirty="0">
                <a:latin typeface="Malgun Gothic"/>
                <a:cs typeface="Malgun Gothic"/>
              </a:rPr>
              <a:t>Ex) </a:t>
            </a:r>
            <a:r>
              <a:rPr lang="ko-KR" altLang="en-US" spc="10" dirty="0">
                <a:latin typeface="Malgun Gothic"/>
                <a:cs typeface="Malgun Gothic"/>
              </a:rPr>
              <a:t>머리</a:t>
            </a:r>
            <a:r>
              <a:rPr lang="en-US" altLang="ko-KR" spc="10" dirty="0">
                <a:latin typeface="Malgun Gothic"/>
                <a:cs typeface="Malgun Gothic"/>
              </a:rPr>
              <a:t>, </a:t>
            </a:r>
            <a:r>
              <a:rPr lang="ko-KR" altLang="en-US" spc="10" dirty="0">
                <a:latin typeface="Malgun Gothic"/>
                <a:cs typeface="Malgun Gothic"/>
              </a:rPr>
              <a:t>몸통</a:t>
            </a:r>
            <a:r>
              <a:rPr lang="en-US" altLang="ko-KR" spc="10" dirty="0">
                <a:latin typeface="Malgun Gothic"/>
                <a:cs typeface="Malgun Gothic"/>
              </a:rPr>
              <a:t>, </a:t>
            </a:r>
            <a:r>
              <a:rPr lang="ko-KR" altLang="en-US" spc="10" dirty="0">
                <a:latin typeface="Malgun Gothic"/>
                <a:cs typeface="Malgun Gothic"/>
              </a:rPr>
              <a:t>팔</a:t>
            </a:r>
            <a:r>
              <a:rPr lang="en-US" altLang="ko-KR" spc="10" dirty="0">
                <a:latin typeface="Malgun Gothic"/>
                <a:cs typeface="Malgun Gothic"/>
              </a:rPr>
              <a:t>, </a:t>
            </a:r>
            <a:r>
              <a:rPr lang="ko-KR" altLang="en-US" spc="10" dirty="0">
                <a:latin typeface="Malgun Gothic"/>
                <a:cs typeface="Malgun Gothic"/>
              </a:rPr>
              <a:t>겉옷</a:t>
            </a:r>
            <a:r>
              <a:rPr lang="en-US" altLang="ko-KR" spc="10" dirty="0">
                <a:latin typeface="Malgun Gothic"/>
                <a:cs typeface="Malgun Gothic"/>
              </a:rPr>
              <a:t>, </a:t>
            </a:r>
            <a:r>
              <a:rPr lang="ko-KR" altLang="en-US" spc="10" dirty="0">
                <a:latin typeface="Malgun Gothic"/>
                <a:cs typeface="Malgun Gothic"/>
              </a:rPr>
              <a:t>무기 등</a:t>
            </a:r>
            <a:endParaRPr lang="en-US" altLang="ko-KR" spc="1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 </a:t>
            </a:r>
            <a:r>
              <a:rPr lang="ko-KR" altLang="en-US" sz="1800" dirty="0">
                <a:latin typeface="Malgun Gothic"/>
                <a:cs typeface="Malgun Gothic"/>
              </a:rPr>
              <a:t>모든 부위의 오브젝트를 생성하고</a:t>
            </a:r>
            <a:r>
              <a:rPr lang="en-US" altLang="ko-KR" sz="1800" dirty="0">
                <a:latin typeface="Malgun Gothic"/>
                <a:cs typeface="Malgun Gothic"/>
              </a:rPr>
              <a:t>, </a:t>
            </a:r>
            <a:r>
              <a:rPr lang="ko-KR" altLang="en-US" sz="1800" dirty="0">
                <a:latin typeface="Malgun Gothic"/>
                <a:cs typeface="Malgun Gothic"/>
              </a:rPr>
              <a:t>애니메이션을 추가한다</a:t>
            </a:r>
            <a:r>
              <a:rPr lang="en-US" altLang="ko-KR" sz="1800" dirty="0">
                <a:latin typeface="Malgun Gothic"/>
                <a:cs typeface="Malgun Gothic"/>
              </a:rPr>
              <a:t>. </a:t>
            </a:r>
            <a:endParaRPr lang="en-US" altLang="ko-KR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 </a:t>
            </a:r>
            <a:r>
              <a:rPr lang="ko-KR" altLang="en-US" sz="1800" dirty="0">
                <a:latin typeface="Malgun Gothic"/>
                <a:cs typeface="Malgun Gothic"/>
              </a:rPr>
              <a:t>각 부위들은 플레이어의 자식으로 구현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2200" y="5102097"/>
            <a:ext cx="5029200" cy="1700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tx1"/>
                </a:solidFill>
                <a:latin typeface="Malgun Gothic"/>
                <a:cs typeface="Malgun Gothic"/>
              </a:rPr>
              <a:t>- </a:t>
            </a:r>
            <a:r>
              <a:rPr lang="en-US" sz="1800" dirty="0" err="1">
                <a:solidFill>
                  <a:schemeClr val="tx1"/>
                </a:solidFill>
                <a:latin typeface="Malgun Gothic"/>
                <a:cs typeface="Malgun Gothic"/>
              </a:rPr>
              <a:t>UIManager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cs typeface="Malgun Gothic"/>
              </a:rPr>
              <a:t>는 현재 </a:t>
            </a:r>
            <a:r>
              <a:rPr lang="ko-KR" altLang="en-US" sz="1800" dirty="0" err="1">
                <a:solidFill>
                  <a:schemeClr val="tx1"/>
                </a:solidFill>
                <a:latin typeface="Malgun Gothic"/>
                <a:cs typeface="Malgun Gothic"/>
              </a:rPr>
              <a:t>씬에서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Malgun Gothic"/>
                <a:cs typeface="Malgun Gothic"/>
              </a:rPr>
              <a:t>렌더링되는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cs typeface="Malgun Gothic"/>
              </a:rPr>
              <a:t>UI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cs typeface="Malgun Gothic"/>
              </a:rPr>
              <a:t>들을 컨트롤 하기위해 구현</a:t>
            </a:r>
            <a:endParaRPr lang="en-US" altLang="ko-KR" sz="1800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→ 마우스와 충돌중인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focusUI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찾아서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키입력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이벤트를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focusUI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에게 보내도록 하고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마지막에 렌더링하여 제일 위에 그려지도록</a:t>
            </a:r>
            <a:endParaRPr lang="en-US" altLang="ko-KR" sz="1800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altLang="ko-KR" spc="-25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DA4CD6-C0B3-C318-D473-6F97E2BBC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8" y="1146611"/>
            <a:ext cx="5068699" cy="3425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67AD3E-580A-BEB4-F3F6-BC71DB49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0288"/>
            <a:ext cx="5510213" cy="4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35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13054" y="5113372"/>
            <a:ext cx="4824095" cy="1211228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altLang="ko-KR" sz="1800" dirty="0">
                <a:latin typeface="Malgun Gothic"/>
                <a:cs typeface="Malgun Gothic"/>
              </a:rPr>
              <a:t>- </a:t>
            </a:r>
            <a:r>
              <a:rPr lang="ko-KR" altLang="en-US" sz="1800" dirty="0">
                <a:latin typeface="Malgun Gothic"/>
                <a:cs typeface="Malgun Gothic"/>
              </a:rPr>
              <a:t>플레이어가 채널을 변경하는 패킷 처리 과정</a:t>
            </a:r>
            <a:endParaRPr lang="en-US" altLang="ko-KR" sz="18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플레이어가 채널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섹터를 변경할 때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dirty="0" err="1">
                <a:solidFill>
                  <a:schemeClr val="tx1"/>
                </a:solidFill>
                <a:latin typeface="Malgun Gothic"/>
                <a:cs typeface="Malgun Gothic"/>
              </a:rPr>
              <a:t>c</a:t>
            </a:r>
            <a:r>
              <a:rPr lang="en-US" sz="1800" dirty="0" err="1">
                <a:solidFill>
                  <a:schemeClr val="tx1"/>
                </a:solidFill>
                <a:latin typeface="Malgun Gothic"/>
                <a:cs typeface="Malgun Gothic"/>
              </a:rPr>
              <a:t>oncurrent_hash_map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을 사용하여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안전하게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erase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insert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7A116F-B866-BE7C-BA83-B34EC778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76250"/>
            <a:ext cx="4353159" cy="4476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8AFE61-838B-542D-6135-4521FD62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76250"/>
            <a:ext cx="5159644" cy="4476750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FDAEFE9F-8517-AE5C-3914-1C462199831E}"/>
              </a:ext>
            </a:extLst>
          </p:cNvPr>
          <p:cNvSpPr txBox="1"/>
          <p:nvPr/>
        </p:nvSpPr>
        <p:spPr>
          <a:xfrm>
            <a:off x="5867400" y="5113372"/>
            <a:ext cx="4953000" cy="11855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몬스터가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타이머 큐에서 관리한다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</a:t>
            </a:r>
            <a:r>
              <a:rPr lang="en-US" altLang="ko-KR" dirty="0" err="1">
                <a:solidFill>
                  <a:schemeClr val="tx1"/>
                </a:solidFill>
                <a:latin typeface="Malgun Gothic"/>
                <a:cs typeface="Malgun Gothic"/>
              </a:rPr>
              <a:t>concurrent_priority_queue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사용하여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안전하게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pop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push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를 처리한다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→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pop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된 정보는 </a:t>
            </a:r>
            <a:r>
              <a:rPr lang="ko-KR" altLang="en-US" dirty="0" err="1">
                <a:solidFill>
                  <a:schemeClr val="tx1"/>
                </a:solidFill>
                <a:latin typeface="Malgun Gothic"/>
                <a:cs typeface="Malgun Gothic"/>
              </a:rPr>
              <a:t>워커스레드에게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넘겨 </a:t>
            </a:r>
            <a:r>
              <a:rPr lang="en-US" altLang="ko-KR" dirty="0">
                <a:solidFill>
                  <a:schemeClr val="tx1"/>
                </a:solidFill>
                <a:latin typeface="Malgun Gothic"/>
                <a:cs typeface="Malgun Gothic"/>
              </a:rPr>
              <a:t>AI</a:t>
            </a:r>
            <a:r>
              <a:rPr lang="ko-KR" altLang="en-US" dirty="0">
                <a:solidFill>
                  <a:schemeClr val="tx1"/>
                </a:solidFill>
                <a:latin typeface="Malgun Gothic"/>
                <a:cs typeface="Malgun Gothic"/>
              </a:rPr>
              <a:t> 처리</a:t>
            </a:r>
            <a:endParaRPr lang="en-US" altLang="ko-KR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8408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0" dirty="0"/>
              <a:t> MyProjcets::introduce(</a:t>
            </a:r>
            <a:r>
              <a:rPr spc="-2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pc="-5" dirty="0"/>
              <a:t>{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1324102"/>
            <a:ext cx="10744200" cy="3144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100"/>
              </a:spcBef>
              <a:buChar char="-"/>
              <a:tabLst>
                <a:tab pos="187325" algn="l"/>
              </a:tabLst>
            </a:pPr>
            <a:r>
              <a:rPr sz="1800" dirty="0">
                <a:latin typeface="Malgun Gothic"/>
                <a:cs typeface="Malgun Gothic"/>
              </a:rPr>
              <a:t>프로젝트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이름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lang="en-US" spc="-10" dirty="0">
                <a:latin typeface="Malgun Gothic"/>
                <a:cs typeface="Malgun Gothic"/>
              </a:rPr>
              <a:t>MVP</a:t>
            </a:r>
            <a:r>
              <a:rPr lang="ko-KR" altLang="en-US" spc="-10" dirty="0">
                <a:latin typeface="Malgun Gothic"/>
                <a:cs typeface="Malgun Gothic"/>
              </a:rPr>
              <a:t>등급 </a:t>
            </a:r>
            <a:r>
              <a:rPr lang="ko-KR" altLang="en-US" spc="-10" dirty="0" err="1">
                <a:latin typeface="Malgun Gothic"/>
                <a:cs typeface="Malgun Gothic"/>
              </a:rPr>
              <a:t>유틸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buChar char="-"/>
              <a:tabLst>
                <a:tab pos="187325" algn="l"/>
              </a:tabLst>
            </a:pPr>
            <a:r>
              <a:rPr sz="1800" dirty="0">
                <a:latin typeface="Malgun Gothic"/>
                <a:cs typeface="Malgun Gothic"/>
              </a:rPr>
              <a:t>설명 :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lang="ko-KR" altLang="en-US" spc="5" dirty="0" err="1">
                <a:latin typeface="Malgun Gothic"/>
                <a:cs typeface="Malgun Gothic"/>
              </a:rPr>
              <a:t>메이플에서</a:t>
            </a:r>
            <a:r>
              <a:rPr lang="ko-KR" altLang="en-US" spc="5" dirty="0">
                <a:latin typeface="Malgun Gothic"/>
                <a:cs typeface="Malgun Gothic"/>
              </a:rPr>
              <a:t> </a:t>
            </a:r>
            <a:r>
              <a:rPr lang="en-US" altLang="ko-KR" spc="5" dirty="0">
                <a:latin typeface="Malgun Gothic"/>
                <a:cs typeface="Malgun Gothic"/>
              </a:rPr>
              <a:t>MVP</a:t>
            </a:r>
            <a:r>
              <a:rPr lang="ko-KR" altLang="en-US" spc="5" dirty="0">
                <a:latin typeface="Malgun Gothic"/>
                <a:cs typeface="Malgun Gothic"/>
              </a:rPr>
              <a:t>등급을 올리거나 유지할 때 이득인 캐시 아이템을 계산 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1800" dirty="0">
                <a:latin typeface="Malgun Gothic"/>
                <a:cs typeface="Malgun Gothic"/>
              </a:rPr>
              <a:t>역할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클라이언트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1800" dirty="0">
                <a:latin typeface="Malgun Gothic"/>
                <a:cs typeface="Malgun Gothic"/>
              </a:rPr>
              <a:t>개발</a:t>
            </a:r>
            <a:r>
              <a:rPr sz="1800" spc="-6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언어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및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라이브러리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lang="en-US" sz="1800" dirty="0">
                <a:latin typeface="Malgun Gothic"/>
                <a:cs typeface="Malgun Gothic"/>
              </a:rPr>
              <a:t>C++, Qt</a:t>
            </a: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endParaRPr lang="en-US"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개발 환경 </a:t>
            </a:r>
            <a:r>
              <a:rPr lang="en-US" altLang="ko-KR" sz="1800" dirty="0">
                <a:latin typeface="Malgun Gothic"/>
                <a:cs typeface="Malgun Gothic"/>
              </a:rPr>
              <a:t>:</a:t>
            </a:r>
            <a:r>
              <a:rPr lang="ko-KR" altLang="en-US" sz="1800" dirty="0">
                <a:latin typeface="Malgun Gothic"/>
                <a:cs typeface="Malgun Gothic"/>
              </a:rPr>
              <a:t> </a:t>
            </a:r>
            <a:endParaRPr lang="en-US" altLang="ko-KR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endParaRPr lang="en-US" altLang="ko-KR" sz="130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저장소</a:t>
            </a:r>
            <a:r>
              <a:rPr lang="ko-KR" altLang="en-US" sz="1800" spc="-25" dirty="0">
                <a:latin typeface="Malgun Gothic"/>
                <a:cs typeface="Malgun Gothic"/>
              </a:rPr>
              <a:t> </a:t>
            </a:r>
            <a:r>
              <a:rPr lang="en-US" altLang="ko-KR" sz="1800" dirty="0">
                <a:latin typeface="Malgun Gothic"/>
                <a:cs typeface="Malgun Gothic"/>
              </a:rPr>
              <a:t>: https://github.com/LeeWooSang/MapleUtility</a:t>
            </a: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endParaRPr lang="en-US" altLang="ko-KR"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lang="ko-KR" altLang="en-US" dirty="0" err="1">
                <a:latin typeface="Malgun Gothic"/>
                <a:cs typeface="Malgun Gothic"/>
              </a:rPr>
              <a:t>인벤</a:t>
            </a:r>
            <a:r>
              <a:rPr lang="ko-KR" altLang="en-US" dirty="0">
                <a:latin typeface="Malgun Gothic"/>
                <a:cs typeface="Malgun Gothic"/>
              </a:rPr>
              <a:t> </a:t>
            </a:r>
            <a:r>
              <a:rPr lang="en-US" altLang="ko-KR" dirty="0">
                <a:latin typeface="Malgun Gothic"/>
                <a:cs typeface="Malgun Gothic"/>
              </a:rPr>
              <a:t>: https://www.inven.co.kr/board/maple/2304/31458?name=subject&amp;keyword=mvp%EC%9E%91</a:t>
            </a:r>
            <a:endParaRPr lang="ko-KR" altLang="en-US" sz="2400" b="1" dirty="0">
              <a:latin typeface="Malgun Gothic"/>
              <a:cs typeface="Malgun Gothic"/>
            </a:endParaRP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F4D41306-1810-BCFA-0082-DBC627321051}"/>
              </a:ext>
            </a:extLst>
          </p:cNvPr>
          <p:cNvSpPr/>
          <p:nvPr/>
        </p:nvSpPr>
        <p:spPr>
          <a:xfrm>
            <a:off x="2490470" y="3581400"/>
            <a:ext cx="2381885" cy="0"/>
          </a:xfrm>
          <a:custGeom>
            <a:avLst/>
            <a:gdLst/>
            <a:ahLst/>
            <a:cxnLst/>
            <a:rect l="l" t="t" r="r" b="b"/>
            <a:pathLst>
              <a:path w="2381885">
                <a:moveTo>
                  <a:pt x="0" y="0"/>
                </a:moveTo>
                <a:lnTo>
                  <a:pt x="2381631" y="0"/>
                </a:lnTo>
              </a:path>
            </a:pathLst>
          </a:custGeom>
          <a:ln w="12700">
            <a:solidFill>
              <a:srgbClr val="575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7">
            <a:extLst>
              <a:ext uri="{FF2B5EF4-FFF2-40B4-BE49-F238E27FC236}">
                <a16:creationId xmlns:a16="http://schemas.microsoft.com/office/drawing/2014/main" id="{9CBD6FDA-8380-939A-A77B-21174782AB77}"/>
              </a:ext>
            </a:extLst>
          </p:cNvPr>
          <p:cNvSpPr txBox="1"/>
          <p:nvPr/>
        </p:nvSpPr>
        <p:spPr>
          <a:xfrm>
            <a:off x="3092577" y="3293492"/>
            <a:ext cx="166370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Malgun Gothic"/>
                <a:cs typeface="Malgun Gothic"/>
              </a:rPr>
              <a:t> Qt Creator</a:t>
            </a:r>
            <a:endParaRPr sz="1500" dirty="0">
              <a:latin typeface="Malgun Gothic"/>
              <a:cs typeface="Malgun Gothic"/>
            </a:endParaRPr>
          </a:p>
        </p:txBody>
      </p:sp>
      <p:grpSp>
        <p:nvGrpSpPr>
          <p:cNvPr id="41" name="object 8">
            <a:extLst>
              <a:ext uri="{FF2B5EF4-FFF2-40B4-BE49-F238E27FC236}">
                <a16:creationId xmlns:a16="http://schemas.microsoft.com/office/drawing/2014/main" id="{5272D44A-EB7E-8D01-3603-63687D179C65}"/>
              </a:ext>
            </a:extLst>
          </p:cNvPr>
          <p:cNvGrpSpPr/>
          <p:nvPr/>
        </p:nvGrpSpPr>
        <p:grpSpPr>
          <a:xfrm>
            <a:off x="5050790" y="3123312"/>
            <a:ext cx="1807210" cy="459105"/>
            <a:chOff x="5312664" y="3474720"/>
            <a:chExt cx="1807210" cy="459105"/>
          </a:xfrm>
        </p:grpSpPr>
        <p:sp>
          <p:nvSpPr>
            <p:cNvPr id="42" name="object 9">
              <a:extLst>
                <a:ext uri="{FF2B5EF4-FFF2-40B4-BE49-F238E27FC236}">
                  <a16:creationId xmlns:a16="http://schemas.microsoft.com/office/drawing/2014/main" id="{97104FB4-3410-E82B-D1B1-1C206CFF6646}"/>
                </a:ext>
              </a:extLst>
            </p:cNvPr>
            <p:cNvSpPr/>
            <p:nvPr/>
          </p:nvSpPr>
          <p:spPr>
            <a:xfrm>
              <a:off x="5312664" y="3927348"/>
              <a:ext cx="1807210" cy="0"/>
            </a:xfrm>
            <a:custGeom>
              <a:avLst/>
              <a:gdLst/>
              <a:ahLst/>
              <a:cxnLst/>
              <a:rect l="l" t="t" r="r" b="b"/>
              <a:pathLst>
                <a:path w="1807209">
                  <a:moveTo>
                    <a:pt x="0" y="0"/>
                  </a:moveTo>
                  <a:lnTo>
                    <a:pt x="1807210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10">
              <a:extLst>
                <a:ext uri="{FF2B5EF4-FFF2-40B4-BE49-F238E27FC236}">
                  <a16:creationId xmlns:a16="http://schemas.microsoft.com/office/drawing/2014/main" id="{4428A039-D9E4-F331-F4BE-9DB2FADB4F3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2693" y="3474720"/>
              <a:ext cx="348575" cy="416051"/>
            </a:xfrm>
            <a:prstGeom prst="rect">
              <a:avLst/>
            </a:prstGeom>
          </p:spPr>
        </p:pic>
      </p:grpSp>
      <p:sp>
        <p:nvSpPr>
          <p:cNvPr id="44" name="object 11">
            <a:extLst>
              <a:ext uri="{FF2B5EF4-FFF2-40B4-BE49-F238E27FC236}">
                <a16:creationId xmlns:a16="http://schemas.microsoft.com/office/drawing/2014/main" id="{94B5A416-97FB-3A76-4F9C-C35FB451274A}"/>
              </a:ext>
            </a:extLst>
          </p:cNvPr>
          <p:cNvSpPr txBox="1"/>
          <p:nvPr/>
        </p:nvSpPr>
        <p:spPr>
          <a:xfrm>
            <a:off x="5586984" y="3330702"/>
            <a:ext cx="9613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Malgun Gothic"/>
                <a:cs typeface="Malgun Gothic"/>
              </a:rPr>
              <a:t>SourceTree</a:t>
            </a:r>
            <a:endParaRPr sz="1500">
              <a:latin typeface="Malgun Gothic"/>
              <a:cs typeface="Malgun Gothic"/>
            </a:endParaRPr>
          </a:p>
        </p:txBody>
      </p:sp>
      <p:pic>
        <p:nvPicPr>
          <p:cNvPr id="45" name="object 12">
            <a:extLst>
              <a:ext uri="{FF2B5EF4-FFF2-40B4-BE49-F238E27FC236}">
                <a16:creationId xmlns:a16="http://schemas.microsoft.com/office/drawing/2014/main" id="{3DD0E76A-8209-98F1-CB8A-299BB2C1F54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5363" y="3124200"/>
            <a:ext cx="563879" cy="413004"/>
          </a:xfrm>
          <a:prstGeom prst="rect">
            <a:avLst/>
          </a:prstGeom>
        </p:spPr>
      </p:pic>
      <p:sp>
        <p:nvSpPr>
          <p:cNvPr id="48" name="object 2">
            <a:extLst>
              <a:ext uri="{FF2B5EF4-FFF2-40B4-BE49-F238E27FC236}">
                <a16:creationId xmlns:a16="http://schemas.microsoft.com/office/drawing/2014/main" id="{93ECC9F9-EFFE-F7AB-B469-C123FD47D604}"/>
              </a:ext>
            </a:extLst>
          </p:cNvPr>
          <p:cNvSpPr txBox="1">
            <a:spLocks/>
          </p:cNvSpPr>
          <p:nvPr/>
        </p:nvSpPr>
        <p:spPr>
          <a:xfrm>
            <a:off x="311607" y="4648200"/>
            <a:ext cx="42227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5"/>
              </a:spcBef>
            </a:pPr>
            <a:r>
              <a:rPr lang="en-US" spc="-5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99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4" dirty="0"/>
              <a:t> </a:t>
            </a:r>
            <a:r>
              <a:rPr spc="-10" dirty="0"/>
              <a:t>MyProjcets::tech(</a:t>
            </a:r>
            <a:r>
              <a:rPr spc="-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3000" y="4542282"/>
            <a:ext cx="7467600" cy="25827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억당 비율에 가격 세팅 후</a:t>
            </a:r>
            <a:r>
              <a:rPr lang="en-US" altLang="ko-KR" dirty="0">
                <a:latin typeface="Malgun Gothic"/>
                <a:cs typeface="Malgun Gothic"/>
              </a:rPr>
              <a:t> </a:t>
            </a:r>
            <a:r>
              <a:rPr lang="ko-KR" altLang="en-US" dirty="0">
                <a:latin typeface="Malgun Gothic"/>
                <a:cs typeface="Malgun Gothic"/>
              </a:rPr>
              <a:t>추천 품목에 캐시 아이템을 클릭하여</a:t>
            </a:r>
            <a:r>
              <a:rPr lang="en-US" altLang="ko-KR" dirty="0">
                <a:latin typeface="Malgun Gothic"/>
                <a:cs typeface="Malgun Gothic"/>
              </a:rPr>
              <a:t> </a:t>
            </a:r>
            <a:r>
              <a:rPr lang="ko-KR" altLang="en-US" dirty="0" err="1">
                <a:latin typeface="Malgun Gothic"/>
                <a:cs typeface="Malgun Gothic"/>
              </a:rPr>
              <a:t>메소</a:t>
            </a:r>
            <a:r>
              <a:rPr lang="ko-KR" altLang="en-US" dirty="0">
                <a:latin typeface="Malgun Gothic"/>
                <a:cs typeface="Malgun Gothic"/>
              </a:rPr>
              <a:t> 가격을 입력한다</a:t>
            </a:r>
            <a:r>
              <a:rPr lang="en-US" altLang="ko-KR" dirty="0">
                <a:latin typeface="Malgun Gothic"/>
                <a:cs typeface="Malgun Gothic"/>
              </a:rPr>
              <a:t>. </a:t>
            </a:r>
            <a:r>
              <a:rPr lang="ko-KR" altLang="en-US" dirty="0">
                <a:latin typeface="Malgun Gothic"/>
                <a:cs typeface="Malgun Gothic"/>
              </a:rPr>
              <a:t>그리고 정렬을 하면 등록된 아이템 손익별로</a:t>
            </a:r>
            <a:r>
              <a:rPr lang="en-US" altLang="ko-KR" dirty="0">
                <a:latin typeface="Malgun Gothic"/>
                <a:cs typeface="Malgun Gothic"/>
              </a:rPr>
              <a:t> </a:t>
            </a:r>
            <a:r>
              <a:rPr lang="ko-KR" altLang="en-US" dirty="0">
                <a:latin typeface="Malgun Gothic"/>
                <a:cs typeface="Malgun Gothic"/>
              </a:rPr>
              <a:t>내림차순 정렬이 되고</a:t>
            </a:r>
            <a:r>
              <a:rPr lang="en-US" altLang="ko-KR" dirty="0">
                <a:latin typeface="Malgun Gothic"/>
                <a:cs typeface="Malgun Gothic"/>
              </a:rPr>
              <a:t>, </a:t>
            </a:r>
            <a:r>
              <a:rPr lang="ko-KR" altLang="en-US" dirty="0">
                <a:latin typeface="Malgun Gothic"/>
                <a:cs typeface="Malgun Gothic"/>
              </a:rPr>
              <a:t>제일 이득인 것을 노란색으로 표시</a:t>
            </a:r>
            <a:endParaRPr lang="en-US" altLang="ko-KR" dirty="0">
              <a:latin typeface="Malgun Gothic"/>
              <a:cs typeface="Malgun Gothic"/>
            </a:endParaRPr>
          </a:p>
          <a:p>
            <a:pPr marL="297180" indent="-284480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r>
              <a:rPr lang="ko-KR" altLang="en-US" dirty="0">
                <a:latin typeface="Malgun Gothic"/>
                <a:cs typeface="Malgun Gothic"/>
              </a:rPr>
              <a:t>각 셀마다 가격을 다시 편집가능</a:t>
            </a:r>
            <a:endParaRPr lang="en-US" altLang="ko-KR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</a:tabLst>
            </a:pPr>
            <a:endParaRPr lang="en-US" altLang="ko-KR" dirty="0">
              <a:latin typeface="Malgun Gothic"/>
              <a:cs typeface="Malgun Gothic"/>
            </a:endParaRPr>
          </a:p>
          <a:p>
            <a:pPr marL="297180" marR="7620" indent="-285115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r>
              <a:rPr lang="en-US" altLang="ko-KR" dirty="0" err="1">
                <a:latin typeface="Malgun Gothic"/>
                <a:cs typeface="Malgun Gothic"/>
              </a:rPr>
              <a:t>j</a:t>
            </a:r>
            <a:r>
              <a:rPr lang="en-US" altLang="ko-KR" sz="1800" dirty="0" err="1">
                <a:latin typeface="Malgun Gothic"/>
                <a:cs typeface="Malgun Gothic"/>
              </a:rPr>
              <a:t>son</a:t>
            </a:r>
            <a:r>
              <a:rPr lang="en-US" altLang="ko-KR" sz="180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파일로 캐시 아이템 품목을 저장</a:t>
            </a:r>
            <a:endParaRPr lang="en-US" altLang="ko-KR" sz="1800" dirty="0">
              <a:latin typeface="Malgun Gothic"/>
              <a:cs typeface="Malgun Gothic"/>
            </a:endParaRPr>
          </a:p>
          <a:p>
            <a:pPr marL="297180" marR="7620" indent="-285115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손익 </a:t>
            </a:r>
            <a:r>
              <a:rPr lang="ko-KR" altLang="en-US" sz="1800" dirty="0" err="1">
                <a:latin typeface="Malgun Gothic"/>
                <a:cs typeface="Malgun Gothic"/>
              </a:rPr>
              <a:t>메소가</a:t>
            </a:r>
            <a:r>
              <a:rPr lang="ko-KR" altLang="en-US" sz="1800" dirty="0">
                <a:latin typeface="Malgun Gothic"/>
                <a:cs typeface="Malgun Gothic"/>
              </a:rPr>
              <a:t> 높은 순서로 내림차순 정렬</a:t>
            </a:r>
            <a:endParaRPr lang="en-US" altLang="ko-KR" sz="1800" dirty="0">
              <a:latin typeface="Malgun Gothic"/>
              <a:cs typeface="Malgun Gothic"/>
            </a:endParaRPr>
          </a:p>
          <a:p>
            <a:pPr marL="297180" marR="7620" indent="-285115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r>
              <a:rPr lang="ko-KR" altLang="en-US" dirty="0">
                <a:latin typeface="Malgun Gothic"/>
                <a:cs typeface="Malgun Gothic"/>
              </a:rPr>
              <a:t>파일로 </a:t>
            </a:r>
            <a:r>
              <a:rPr lang="ko-KR" altLang="en-US" dirty="0" err="1">
                <a:latin typeface="Malgun Gothic"/>
                <a:cs typeface="Malgun Gothic"/>
              </a:rPr>
              <a:t>저장시</a:t>
            </a:r>
            <a:r>
              <a:rPr lang="ko-KR" altLang="en-US" dirty="0">
                <a:latin typeface="Malgun Gothic"/>
                <a:cs typeface="Malgun Gothic"/>
              </a:rPr>
              <a:t> 이제까지 추가된 아이템 목록</a:t>
            </a:r>
            <a:r>
              <a:rPr lang="en-US" altLang="ko-KR" dirty="0">
                <a:latin typeface="Malgun Gothic"/>
                <a:cs typeface="Malgun Gothic"/>
              </a:rPr>
              <a:t>, </a:t>
            </a:r>
            <a:r>
              <a:rPr lang="ko-KR" altLang="en-US" dirty="0">
                <a:latin typeface="Malgun Gothic"/>
                <a:cs typeface="Malgun Gothic"/>
              </a:rPr>
              <a:t>가격 등을 파일로 저장</a:t>
            </a:r>
            <a:endParaRPr lang="en-US" altLang="ko-KR" dirty="0">
              <a:latin typeface="Malgun Gothic"/>
              <a:cs typeface="Malgun Gothic"/>
            </a:endParaRPr>
          </a:p>
          <a:p>
            <a:pPr marL="297180" marR="7620" indent="-285115">
              <a:lnSpc>
                <a:spcPct val="100000"/>
              </a:lnSpc>
              <a:spcBef>
                <a:spcPts val="100"/>
              </a:spcBef>
              <a:buChar char="-"/>
              <a:tabLst>
                <a:tab pos="297180" algn="l"/>
              </a:tabLst>
            </a:pPr>
            <a:endParaRPr lang="en-US" altLang="ko-KR" sz="1800" dirty="0">
              <a:latin typeface="Malgun Gothic"/>
              <a:cs typeface="Malgun Gothic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2AD0E460-9024-D394-EC0E-76251C145609}"/>
              </a:ext>
            </a:extLst>
          </p:cNvPr>
          <p:cNvSpPr txBox="1"/>
          <p:nvPr/>
        </p:nvSpPr>
        <p:spPr>
          <a:xfrm>
            <a:off x="152806" y="4572000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8977971-6C5C-19BF-2BF1-57D64AE0A7CB}"/>
              </a:ext>
            </a:extLst>
          </p:cNvPr>
          <p:cNvSpPr txBox="1"/>
          <p:nvPr/>
        </p:nvSpPr>
        <p:spPr>
          <a:xfrm>
            <a:off x="152806" y="60198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52C7A4B-16C6-BBDA-F008-478C586C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646" y="676503"/>
            <a:ext cx="2261354" cy="35144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05A3B1-A970-C13B-0E84-5864F6100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0" y="1143000"/>
            <a:ext cx="4306509" cy="303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26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0" dirty="0"/>
              <a:t> </a:t>
            </a:r>
            <a:r>
              <a:rPr dirty="0"/>
              <a:t>MyProjcets::source(</a:t>
            </a:r>
            <a:r>
              <a:rPr spc="-9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3171" y="5486400"/>
            <a:ext cx="10925658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-"/>
              <a:tabLst>
                <a:tab pos="186055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정렬 버튼을 클릭하면</a:t>
            </a:r>
            <a:r>
              <a:rPr lang="en-US" altLang="ko-KR" sz="1800" dirty="0">
                <a:latin typeface="Malgun Gothic"/>
                <a:cs typeface="Malgun Gothic"/>
              </a:rPr>
              <a:t>, </a:t>
            </a:r>
            <a:r>
              <a:rPr lang="ko-KR" altLang="en-US" sz="1800" dirty="0">
                <a:latin typeface="Malgun Gothic"/>
                <a:cs typeface="Malgun Gothic"/>
              </a:rPr>
              <a:t>테이블을 초기화 후 경매장 아이템 목록을 저장</a:t>
            </a:r>
            <a:endParaRPr lang="en-US" altLang="ko-KR" sz="1800" dirty="0">
              <a:latin typeface="Malgun Gothic"/>
              <a:cs typeface="Malgun Gothic"/>
            </a:endParaRPr>
          </a:p>
          <a:p>
            <a:pPr marL="186055" indent="-173355">
              <a:lnSpc>
                <a:spcPct val="100000"/>
              </a:lnSpc>
              <a:spcBef>
                <a:spcPts val="100"/>
              </a:spcBef>
              <a:buChar char="-"/>
              <a:tabLst>
                <a:tab pos="186055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아이템 리스트의 손익을 비교하면서 오름차순 정렬</a:t>
            </a:r>
            <a:endParaRPr lang="en-US" altLang="ko-KR" sz="1800" dirty="0">
              <a:latin typeface="Malgun Gothic"/>
              <a:cs typeface="Malgun Gothic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Tx/>
              <a:buChar char="-"/>
              <a:tabLst>
                <a:tab pos="186055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정렬이 끝나면 화면 테이블에 순서대로 삽입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7087A8-7F73-11F9-015C-013013D2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1" y="1266008"/>
            <a:ext cx="11021086" cy="40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94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922" y="2603372"/>
            <a:ext cx="6633209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dirty="0">
                <a:solidFill>
                  <a:srgbClr val="333D50"/>
                </a:solidFill>
              </a:rPr>
              <a:t>THANK</a:t>
            </a:r>
            <a:r>
              <a:rPr sz="8800" spc="-570" dirty="0">
                <a:solidFill>
                  <a:srgbClr val="333D50"/>
                </a:solidFill>
              </a:rPr>
              <a:t> </a:t>
            </a:r>
            <a:r>
              <a:rPr sz="8800" spc="-25" dirty="0">
                <a:solidFill>
                  <a:srgbClr val="333D50"/>
                </a:solidFill>
              </a:rPr>
              <a:t>YOU</a:t>
            </a:r>
            <a:endParaRPr sz="8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124455"/>
            <a:ext cx="6041136" cy="2209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200" y="1219200"/>
            <a:ext cx="4191000" cy="36606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26307" y="5318252"/>
            <a:ext cx="488429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 err="1">
                <a:latin typeface="Malgun Gothic"/>
                <a:cs typeface="Malgun Gothic"/>
              </a:rPr>
              <a:t>시세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서버</a:t>
            </a:r>
            <a:r>
              <a:rPr lang="en-US" dirty="0">
                <a:latin typeface="Malgun Gothic"/>
                <a:cs typeface="Malgun Gothic"/>
              </a:rPr>
              <a:t> – </a:t>
            </a:r>
            <a:r>
              <a:rPr lang="ko-KR" altLang="en-US" dirty="0">
                <a:latin typeface="Malgun Gothic"/>
                <a:cs typeface="Malgun Gothic"/>
              </a:rPr>
              <a:t>모니터링 </a:t>
            </a:r>
            <a:r>
              <a:rPr sz="1800" dirty="0" err="1">
                <a:latin typeface="Malgun Gothic"/>
                <a:cs typeface="Malgun Gothic"/>
              </a:rPr>
              <a:t>클라이언트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lang="ko-KR" altLang="en-US" sz="1800" spc="-10" dirty="0">
                <a:latin typeface="Malgun Gothic"/>
                <a:cs typeface="Malgun Gothic"/>
              </a:rPr>
              <a:t>패킷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설계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4" dirty="0"/>
              <a:t> </a:t>
            </a:r>
            <a:r>
              <a:rPr spc="-10" dirty="0"/>
              <a:t>MyProjcets::tech(</a:t>
            </a:r>
            <a:r>
              <a:rPr spc="-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066800"/>
            <a:ext cx="4495800" cy="29809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25092" y="4187444"/>
            <a:ext cx="3526790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 indent="-137795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0495" algn="l"/>
              </a:tabLst>
            </a:pPr>
            <a:r>
              <a:rPr sz="1800" dirty="0">
                <a:latin typeface="Malgun Gothic"/>
                <a:cs typeface="Malgun Gothic"/>
              </a:rPr>
              <a:t>모니터링</a:t>
            </a:r>
            <a:r>
              <a:rPr sz="1800" spc="-10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클라이언트의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메인화면</a:t>
            </a:r>
            <a:endParaRPr sz="1800">
              <a:latin typeface="Malgun Gothic"/>
              <a:cs typeface="Malgun Gothic"/>
            </a:endParaRPr>
          </a:p>
          <a:p>
            <a:pPr marL="1524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Malgun Gothic"/>
                <a:cs typeface="Malgun Gothic"/>
              </a:rPr>
              <a:t>=&gt;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 서버,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모듈의</a:t>
            </a:r>
            <a:r>
              <a:rPr sz="1800" spc="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로그 </a:t>
            </a:r>
            <a:r>
              <a:rPr sz="1800" spc="-25" dirty="0">
                <a:latin typeface="Malgun Gothic"/>
                <a:cs typeface="Malgun Gothic"/>
              </a:rPr>
              <a:t>표시</a:t>
            </a:r>
            <a:endParaRPr sz="1800">
              <a:latin typeface="Malgun Gothic"/>
              <a:cs typeface="Malgun Gothic"/>
            </a:endParaRPr>
          </a:p>
          <a:p>
            <a:pPr marL="188595" indent="-175895">
              <a:lnSpc>
                <a:spcPct val="100000"/>
              </a:lnSpc>
              <a:spcBef>
                <a:spcPts val="100"/>
              </a:spcBef>
              <a:buFont typeface="Malgun Gothic"/>
              <a:buChar char="-"/>
              <a:tabLst>
                <a:tab pos="188595" algn="l"/>
              </a:tabLst>
            </a:pPr>
            <a:r>
              <a:rPr sz="1800" dirty="0">
                <a:latin typeface="Malgun Gothic"/>
                <a:cs typeface="Malgun Gothic"/>
              </a:rPr>
              <a:t>메뉴를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선택하여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화면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오픈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092" y="5323078"/>
            <a:ext cx="38982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860" marR="9525" indent="-137795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서버로부터</a:t>
            </a:r>
            <a:r>
              <a:rPr sz="1800" spc="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로그</a:t>
            </a:r>
            <a:r>
              <a:rPr sz="1800" spc="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기록을</a:t>
            </a:r>
            <a:r>
              <a:rPr sz="1800" spc="35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TCP로 	</a:t>
            </a:r>
            <a:r>
              <a:rPr sz="1800" dirty="0">
                <a:latin typeface="Malgun Gothic"/>
                <a:cs typeface="Malgun Gothic"/>
              </a:rPr>
              <a:t>받고,</a:t>
            </a:r>
            <a:r>
              <a:rPr sz="1800" spc="-7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실시간</a:t>
            </a:r>
            <a:r>
              <a:rPr sz="1800" spc="-8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로그는</a:t>
            </a:r>
            <a:r>
              <a:rPr sz="1800" spc="-7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UDP로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25" dirty="0" err="1">
                <a:latin typeface="Malgun Gothic"/>
                <a:cs typeface="Malgun Gothic"/>
              </a:rPr>
              <a:t>처리</a:t>
            </a:r>
            <a:endParaRPr sz="1150" dirty="0">
              <a:latin typeface="Malgun Gothic"/>
              <a:cs typeface="Malgun Gothic"/>
            </a:endParaRPr>
          </a:p>
          <a:p>
            <a:pPr marL="151130" indent="-138430">
              <a:lnSpc>
                <a:spcPct val="100000"/>
              </a:lnSpc>
              <a:spcBef>
                <a:spcPts val="5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싱글톤</a:t>
            </a:r>
            <a:r>
              <a:rPr sz="1800" spc="37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패턴을</a:t>
            </a:r>
            <a:r>
              <a:rPr sz="1800" spc="37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사용하여</a:t>
            </a:r>
            <a:r>
              <a:rPr sz="1800" spc="37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37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화면을</a:t>
            </a:r>
            <a:endParaRPr sz="1800" dirty="0">
              <a:latin typeface="Malgun Gothic"/>
              <a:cs typeface="Malgun Gothic"/>
            </a:endParaRPr>
          </a:p>
          <a:p>
            <a:pPr marL="151130">
              <a:lnSpc>
                <a:spcPct val="100000"/>
              </a:lnSpc>
            </a:pPr>
            <a:r>
              <a:rPr lang="ko-KR" altLang="en-US" spc="-25" dirty="0">
                <a:latin typeface="Malgun Gothic"/>
                <a:cs typeface="Malgun Gothic"/>
              </a:rPr>
              <a:t>관리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806" y="4239844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806" y="533400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5647" y="1066800"/>
            <a:ext cx="6094476" cy="29809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31534" y="4187444"/>
            <a:ext cx="574294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 indent="-137795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0495" algn="l"/>
              </a:tabLst>
            </a:pP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-8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거래소의</a:t>
            </a:r>
            <a:r>
              <a:rPr sz="1800" spc="-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거래방식,</a:t>
            </a:r>
            <a:r>
              <a:rPr sz="1800" spc="-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종목별로</a:t>
            </a:r>
            <a:r>
              <a:rPr sz="1800" spc="-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시세를</a:t>
            </a:r>
            <a:r>
              <a:rPr sz="1800" spc="-7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표시</a:t>
            </a:r>
            <a:endParaRPr sz="1800" dirty="0">
              <a:latin typeface="Malgun Gothic"/>
              <a:cs typeface="Malgun Gothic"/>
            </a:endParaRPr>
          </a:p>
          <a:p>
            <a:pPr marL="150495" indent="-137795">
              <a:lnSpc>
                <a:spcPct val="100000"/>
              </a:lnSpc>
              <a:buFont typeface="Arial"/>
              <a:buChar char="-"/>
              <a:tabLst>
                <a:tab pos="150495" algn="l"/>
              </a:tabLst>
            </a:pPr>
            <a:r>
              <a:rPr sz="1800" dirty="0">
                <a:latin typeface="Malgun Gothic"/>
                <a:cs typeface="Malgun Gothic"/>
              </a:rPr>
              <a:t>구독</a:t>
            </a:r>
            <a:r>
              <a:rPr sz="1800" spc="1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버튼을</a:t>
            </a:r>
            <a:r>
              <a:rPr sz="1800" spc="18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클릭하여</a:t>
            </a:r>
            <a:r>
              <a:rPr sz="1800" spc="19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1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서버로</a:t>
            </a:r>
            <a:r>
              <a:rPr sz="1800" spc="18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</a:t>
            </a:r>
            <a:r>
              <a:rPr sz="1800" spc="18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시세를</a:t>
            </a:r>
            <a:r>
              <a:rPr sz="1800" spc="18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구독</a:t>
            </a:r>
            <a:endParaRPr sz="1800" dirty="0">
              <a:latin typeface="Malgun Gothic"/>
              <a:cs typeface="Malgun Gothic"/>
            </a:endParaRPr>
          </a:p>
          <a:p>
            <a:pPr marL="151130">
              <a:lnSpc>
                <a:spcPct val="100000"/>
              </a:lnSpc>
            </a:pPr>
            <a:r>
              <a:rPr sz="1800" spc="-25" dirty="0">
                <a:latin typeface="Malgun Gothic"/>
                <a:cs typeface="Malgun Gothic"/>
              </a:rPr>
              <a:t>요청</a:t>
            </a:r>
            <a:endParaRPr sz="1800" dirty="0">
              <a:latin typeface="Malgun Gothic"/>
              <a:cs typeface="Malgun Gothic"/>
            </a:endParaRPr>
          </a:p>
          <a:p>
            <a:pPr marL="150495" indent="-137795">
              <a:lnSpc>
                <a:spcPct val="100000"/>
              </a:lnSpc>
              <a:buFont typeface="Arial"/>
              <a:buChar char="-"/>
              <a:tabLst>
                <a:tab pos="150495" algn="l"/>
              </a:tabLst>
            </a:pPr>
            <a:r>
              <a:rPr sz="1800" dirty="0">
                <a:latin typeface="Malgun Gothic"/>
                <a:cs typeface="Malgun Gothic"/>
              </a:rPr>
              <a:t>호가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더블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호가창</a:t>
            </a:r>
            <a:r>
              <a:rPr sz="1800" spc="-6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오픈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49860" marR="6350" indent="-137795">
              <a:lnSpc>
                <a:spcPct val="100000"/>
              </a:lnSpc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구독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버튼을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클릭하여,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서버로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해당하는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거래소의 	</a:t>
            </a:r>
            <a:r>
              <a:rPr sz="1800" dirty="0">
                <a:latin typeface="Malgun Gothic"/>
                <a:cs typeface="Malgun Gothic"/>
              </a:rPr>
              <a:t>종목을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구독/구독</a:t>
            </a:r>
            <a:r>
              <a:rPr sz="1800" spc="-10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취소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TCP</a:t>
            </a:r>
            <a:r>
              <a:rPr sz="1800" spc="-10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전송</a:t>
            </a:r>
            <a:endParaRPr sz="1800" dirty="0">
              <a:latin typeface="Malgun Gothic"/>
              <a:cs typeface="Malgun Gothic"/>
            </a:endParaRPr>
          </a:p>
          <a:p>
            <a:pPr marL="151130" indent="-138430">
              <a:lnSpc>
                <a:spcPct val="100000"/>
              </a:lnSpc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실시간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데이터는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UDP(유니캐스트)로</a:t>
            </a:r>
            <a:r>
              <a:rPr sz="1800" spc="-6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받음</a:t>
            </a:r>
            <a:endParaRPr sz="18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4495800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7400" y="4187444"/>
            <a:ext cx="5191124" cy="1346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" algn="l"/>
              </a:tabLst>
            </a:pPr>
            <a:r>
              <a:rPr lang="en-US" dirty="0">
                <a:latin typeface="Malgun Gothic"/>
                <a:cs typeface="Malgun Gothic"/>
              </a:rPr>
              <a:t>- </a:t>
            </a:r>
            <a:r>
              <a:rPr sz="1800" dirty="0" err="1">
                <a:latin typeface="Malgun Gothic"/>
                <a:cs typeface="Malgun Gothic"/>
              </a:rPr>
              <a:t>거래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상태에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따라서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주문의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상태를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spc="-10" dirty="0" err="1">
                <a:latin typeface="Malgun Gothic"/>
                <a:cs typeface="Malgun Gothic"/>
              </a:rPr>
              <a:t>확인하고</a:t>
            </a:r>
            <a:r>
              <a:rPr sz="1800" spc="-10" dirty="0">
                <a:latin typeface="Malgun Gothic"/>
                <a:cs typeface="Malgun Gothic"/>
              </a:rPr>
              <a:t>,</a:t>
            </a:r>
            <a:r>
              <a:rPr lang="en-US" spc="-10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추가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주문/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주문취소</a:t>
            </a:r>
            <a:r>
              <a:rPr sz="1800" spc="-25" dirty="0">
                <a:latin typeface="Malgun Gothic"/>
                <a:cs typeface="Malgun Gothic"/>
              </a:rPr>
              <a:t> 처</a:t>
            </a:r>
            <a:r>
              <a:rPr lang="ko-KR" altLang="en-US" sz="1800" spc="-25" dirty="0">
                <a:latin typeface="Malgun Gothic"/>
                <a:cs typeface="Malgun Gothic"/>
              </a:rPr>
              <a:t>리</a:t>
            </a:r>
            <a:endParaRPr lang="en-US" altLang="ko-KR" sz="1800" spc="-25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" algn="l"/>
              </a:tabLst>
            </a:pPr>
            <a:endParaRPr lang="en-US" sz="1300" spc="-25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495" algn="l"/>
              </a:tabLst>
            </a:pPr>
            <a:r>
              <a:rPr lang="en-US" spc="-25" dirty="0">
                <a:latin typeface="Malgun Gothic"/>
                <a:cs typeface="Malgun Gothic"/>
              </a:rPr>
              <a:t>- </a:t>
            </a:r>
            <a:r>
              <a:rPr lang="ko-KR" altLang="en-US" spc="-25" dirty="0">
                <a:latin typeface="Malgun Gothic"/>
                <a:cs typeface="Malgun Gothic"/>
              </a:rPr>
              <a:t>콤보 박스 </a:t>
            </a:r>
            <a:r>
              <a:rPr lang="en-US" altLang="ko-KR" spc="-25" dirty="0">
                <a:latin typeface="Malgun Gothic"/>
                <a:cs typeface="Malgun Gothic"/>
              </a:rPr>
              <a:t>UI</a:t>
            </a:r>
            <a:r>
              <a:rPr lang="ko-KR" altLang="en-US" spc="-25" dirty="0">
                <a:latin typeface="Malgun Gothic"/>
                <a:cs typeface="Malgun Gothic"/>
              </a:rPr>
              <a:t>를 사용하여</a:t>
            </a:r>
            <a:r>
              <a:rPr lang="en-US" altLang="ko-KR" spc="-25" dirty="0">
                <a:latin typeface="Malgun Gothic"/>
                <a:cs typeface="Malgun Gothic"/>
              </a:rPr>
              <a:t>, </a:t>
            </a:r>
            <a:r>
              <a:rPr lang="ko-KR" altLang="en-US" spc="-25" dirty="0">
                <a:latin typeface="Malgun Gothic"/>
                <a:cs typeface="Malgun Gothic"/>
              </a:rPr>
              <a:t>내가 보고 싶은 정보만 표시할 수 있도록 필터링</a:t>
            </a:r>
            <a:endParaRPr lang="en-US" sz="1800" spc="-25" dirty="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535702"/>
            <a:ext cx="2270760" cy="21752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7444" y="1022603"/>
            <a:ext cx="6335267" cy="2985516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9F230254-1786-AF3A-2C82-8484125E3036}"/>
              </a:ext>
            </a:extLst>
          </p:cNvPr>
          <p:cNvSpPr txBox="1"/>
          <p:nvPr/>
        </p:nvSpPr>
        <p:spPr>
          <a:xfrm>
            <a:off x="152400" y="5610911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lang="ko-KR" altLang="en-US"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9063D-A02F-7981-2E9E-5ECD449745F6}"/>
              </a:ext>
            </a:extLst>
          </p:cNvPr>
          <p:cNvSpPr txBox="1"/>
          <p:nvPr/>
        </p:nvSpPr>
        <p:spPr>
          <a:xfrm>
            <a:off x="1112022" y="4187444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주문 서버로 조회를 통해 주문 가능한 수량을 얻어 오고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거래소의 종목을 주문한다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F7E0B-FC96-31B8-90D6-883E50B84213}"/>
              </a:ext>
            </a:extLst>
          </p:cNvPr>
          <p:cNvSpPr txBox="1"/>
          <p:nvPr/>
        </p:nvSpPr>
        <p:spPr>
          <a:xfrm>
            <a:off x="1137915" y="5593663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주문 서버로 조회를 통해 주문 가능한 수량을 얻어 오고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거래소의 종목을 주문한다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F5304-95C0-3836-9B7E-876596EBD986}"/>
              </a:ext>
            </a:extLst>
          </p:cNvPr>
          <p:cNvSpPr txBox="1"/>
          <p:nvPr/>
        </p:nvSpPr>
        <p:spPr>
          <a:xfrm>
            <a:off x="5791200" y="5638800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클라이언트에서 </a:t>
            </a:r>
            <a:r>
              <a:rPr lang="ko-KR" altLang="en-US" dirty="0" err="1">
                <a:latin typeface="+mn-ea"/>
                <a:ea typeface="+mn-ea"/>
              </a:rPr>
              <a:t>콤보박스를</a:t>
            </a:r>
            <a:r>
              <a:rPr lang="ko-KR" altLang="en-US" dirty="0">
                <a:latin typeface="+mn-ea"/>
                <a:ea typeface="+mn-ea"/>
              </a:rPr>
              <a:t> 빠르게 처리하기 위해 데이터를 트리 형태로 구성한다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en-US" altLang="ko-KR" dirty="0">
                <a:latin typeface="+mn-ea"/>
                <a:ea typeface="+mn-ea"/>
              </a:rPr>
              <a:t>Ex) </a:t>
            </a:r>
            <a:r>
              <a:rPr lang="ko-KR" altLang="en-US" dirty="0">
                <a:latin typeface="+mn-ea"/>
                <a:ea typeface="+mn-ea"/>
              </a:rPr>
              <a:t>거래소마다 마켓이 여러 개 있고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마켓에 해당하는 종목이 여러 개 존재</a:t>
            </a:r>
            <a:r>
              <a:rPr lang="en-US" altLang="ko-KR" dirty="0">
                <a:latin typeface="+mn-ea"/>
                <a:ea typeface="+mn-ea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914400"/>
            <a:ext cx="3735324" cy="3581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896" y="914400"/>
            <a:ext cx="5023104" cy="36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00A0EC-A2ED-4E3C-9077-2DBB537AA9D4}"/>
              </a:ext>
            </a:extLst>
          </p:cNvPr>
          <p:cNvSpPr txBox="1"/>
          <p:nvPr/>
        </p:nvSpPr>
        <p:spPr>
          <a:xfrm>
            <a:off x="1066800" y="4999989"/>
            <a:ext cx="1013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주문한 종목들의 손익 표시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종목별로 실시간 대표계좌에 연결된 각 </a:t>
            </a:r>
            <a:r>
              <a:rPr lang="ko-KR" altLang="en-US" dirty="0" err="1"/>
              <a:t>부계좌</a:t>
            </a:r>
            <a:r>
              <a:rPr lang="ko-KR" altLang="en-US" dirty="0"/>
              <a:t> 잔액</a:t>
            </a:r>
            <a:r>
              <a:rPr lang="en-US" altLang="ko-KR" dirty="0"/>
              <a:t>, </a:t>
            </a:r>
            <a:r>
              <a:rPr lang="ko-KR" altLang="en-US" dirty="0"/>
              <a:t>손익 디테일 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트리형 </a:t>
            </a:r>
            <a:r>
              <a:rPr lang="ko-KR" altLang="en-US" dirty="0" err="1"/>
              <a:t>그리드을</a:t>
            </a:r>
            <a:r>
              <a:rPr lang="ko-KR" altLang="en-US" dirty="0"/>
              <a:t> 사용하여 부모 </a:t>
            </a:r>
            <a:r>
              <a:rPr lang="en-US" altLang="ko-KR" dirty="0"/>
              <a:t>- </a:t>
            </a:r>
            <a:r>
              <a:rPr lang="ko-KR" altLang="en-US" dirty="0"/>
              <a:t>자식관계로 연결하면 같은 아이템</a:t>
            </a:r>
            <a:r>
              <a:rPr lang="en-US" altLang="ko-KR" dirty="0"/>
              <a:t>(</a:t>
            </a:r>
            <a:r>
              <a:rPr lang="ko-KR" altLang="en-US" dirty="0"/>
              <a:t>거래소 </a:t>
            </a:r>
            <a:r>
              <a:rPr lang="en-US" altLang="ko-KR" dirty="0"/>
              <a:t>– </a:t>
            </a:r>
            <a:r>
              <a:rPr lang="ko-KR" altLang="en-US" dirty="0"/>
              <a:t>마켓 </a:t>
            </a:r>
            <a:r>
              <a:rPr lang="en-US" altLang="ko-KR" dirty="0"/>
              <a:t>– </a:t>
            </a:r>
            <a:r>
              <a:rPr lang="ko-KR" altLang="en-US" dirty="0"/>
              <a:t>종목 </a:t>
            </a:r>
            <a:r>
              <a:rPr lang="en-US" altLang="ko-KR" dirty="0"/>
              <a:t>– </a:t>
            </a:r>
            <a:r>
              <a:rPr lang="ko-KR" altLang="en-US" dirty="0"/>
              <a:t>계좌</a:t>
            </a:r>
            <a:r>
              <a:rPr lang="en-US" altLang="ko-KR" dirty="0"/>
              <a:t>)</a:t>
            </a:r>
            <a:r>
              <a:rPr lang="ko-KR" altLang="en-US" dirty="0"/>
              <a:t>끼리</a:t>
            </a:r>
            <a:r>
              <a:rPr lang="en-US" altLang="ko-KR" dirty="0"/>
              <a:t> </a:t>
            </a:r>
            <a:r>
              <a:rPr lang="ko-KR" altLang="en-US" dirty="0"/>
              <a:t>묶어서 화면에 표현</a:t>
            </a:r>
          </a:p>
          <a:p>
            <a:endParaRPr lang="ko-KR" altLang="en-US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ECF17250-BCA0-93A3-3901-636F6618FDF3}"/>
              </a:ext>
            </a:extLst>
          </p:cNvPr>
          <p:cNvSpPr txBox="1"/>
          <p:nvPr/>
        </p:nvSpPr>
        <p:spPr>
          <a:xfrm>
            <a:off x="152806" y="5109845"/>
            <a:ext cx="711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설명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32B116D-112C-92F1-325E-5FC1D96E3A81}"/>
              </a:ext>
            </a:extLst>
          </p:cNvPr>
          <p:cNvSpPr txBox="1"/>
          <p:nvPr/>
        </p:nvSpPr>
        <p:spPr>
          <a:xfrm>
            <a:off x="152806" y="5872480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algun Gothic"/>
                <a:cs typeface="Malgun Gothic"/>
              </a:rPr>
              <a:t>▶</a:t>
            </a:r>
            <a:r>
              <a:rPr sz="1800" b="1" spc="-25" dirty="0">
                <a:latin typeface="Malgun Gothic"/>
                <a:cs typeface="Malgun Gothic"/>
              </a:rPr>
              <a:t>기술</a:t>
            </a:r>
            <a:endParaRPr sz="18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10" dirty="0"/>
              <a:t> </a:t>
            </a:r>
            <a:r>
              <a:rPr dirty="0"/>
              <a:t>MyProjcets::source(</a:t>
            </a:r>
            <a:r>
              <a:rPr spc="-9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52" y="1524000"/>
            <a:ext cx="5644896" cy="3116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4935" y="1524000"/>
            <a:ext cx="6001512" cy="3124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5000" y="4796739"/>
            <a:ext cx="4904740" cy="18697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 indent="-138430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클라이언트의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정보를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저장한다.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50495" indent="-137795">
              <a:lnSpc>
                <a:spcPct val="100000"/>
              </a:lnSpc>
              <a:buFont typeface="Arial"/>
              <a:buChar char="-"/>
              <a:tabLst>
                <a:tab pos="150495" algn="l"/>
              </a:tabLst>
            </a:pPr>
            <a:r>
              <a:rPr sz="1800" dirty="0">
                <a:latin typeface="Malgun Gothic"/>
                <a:cs typeface="Malgun Gothic"/>
              </a:rPr>
              <a:t>클라이언트의</a:t>
            </a:r>
            <a:r>
              <a:rPr sz="1800" spc="-1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구독정보를</a:t>
            </a:r>
            <a:r>
              <a:rPr sz="1800" spc="-120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빠르게</a:t>
            </a:r>
            <a:r>
              <a:rPr sz="1800" spc="-114" dirty="0">
                <a:latin typeface="Malgun Gothic"/>
                <a:cs typeface="Malgun Gothic"/>
              </a:rPr>
              <a:t> </a:t>
            </a:r>
            <a:r>
              <a:rPr sz="1800" spc="-20" dirty="0" err="1">
                <a:latin typeface="Malgun Gothic"/>
                <a:cs typeface="Malgun Gothic"/>
              </a:rPr>
              <a:t>찾기위해</a:t>
            </a:r>
            <a:r>
              <a:rPr sz="1800" spc="-10" dirty="0" err="1">
                <a:latin typeface="Malgun Gothic"/>
                <a:cs typeface="Malgun Gothic"/>
              </a:rPr>
              <a:t>std</a:t>
            </a:r>
            <a:r>
              <a:rPr sz="1800" spc="-10" dirty="0">
                <a:latin typeface="Malgun Gothic"/>
                <a:cs typeface="Malgun Gothic"/>
              </a:rPr>
              <a:t>::unordered_map을</a:t>
            </a:r>
            <a:r>
              <a:rPr sz="1800" spc="-25" dirty="0">
                <a:latin typeface="Malgun Gothic"/>
                <a:cs typeface="Malgun Gothic"/>
              </a:rPr>
              <a:t> 사용</a:t>
            </a:r>
            <a:endParaRPr sz="1800" dirty="0">
              <a:latin typeface="Malgun Gothic"/>
              <a:cs typeface="Malgun Gothic"/>
            </a:endParaRPr>
          </a:p>
          <a:p>
            <a:pPr marL="188595" indent="-175895">
              <a:lnSpc>
                <a:spcPct val="100000"/>
              </a:lnSpc>
              <a:spcBef>
                <a:spcPts val="2160"/>
              </a:spcBef>
              <a:buFont typeface="Malgun Gothic"/>
              <a:buChar char="-"/>
              <a:tabLst>
                <a:tab pos="188595" algn="l"/>
              </a:tabLst>
            </a:pPr>
            <a:r>
              <a:rPr sz="1800" dirty="0">
                <a:latin typeface="Malgun Gothic"/>
                <a:cs typeface="Malgun Gothic"/>
              </a:rPr>
              <a:t>구독/구독취소를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처리할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때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mutex를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spc="-20" dirty="0" err="1">
                <a:latin typeface="Malgun Gothic"/>
                <a:cs typeface="Malgun Gothic"/>
              </a:rPr>
              <a:t>사용하여</a:t>
            </a:r>
            <a:r>
              <a:rPr sz="1800" spc="-25" dirty="0" err="1">
                <a:latin typeface="Malgun Gothic"/>
                <a:cs typeface="Malgun Gothic"/>
              </a:rPr>
              <a:t>동기화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5189" y="4796739"/>
            <a:ext cx="5269611" cy="11259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 indent="-138430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실시간</a:t>
            </a:r>
            <a:r>
              <a:rPr sz="1800" spc="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종목의</a:t>
            </a:r>
            <a:r>
              <a:rPr sz="1800" spc="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시세를</a:t>
            </a:r>
            <a:r>
              <a:rPr sz="1800" spc="2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구독한</a:t>
            </a:r>
            <a:r>
              <a:rPr sz="1800" spc="225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클라이언트에게만</a:t>
            </a:r>
            <a:endParaRPr sz="1800" dirty="0">
              <a:latin typeface="Malgun Gothic"/>
              <a:cs typeface="Malgun Gothic"/>
            </a:endParaRPr>
          </a:p>
          <a:p>
            <a:pPr marL="151130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Malgun Gothic"/>
                <a:cs typeface="Malgun Gothic"/>
              </a:rPr>
              <a:t>전송</a:t>
            </a:r>
            <a:endParaRPr sz="1800" dirty="0">
              <a:latin typeface="Malgun Gothic"/>
              <a:cs typeface="Malgun Gothic"/>
            </a:endParaRPr>
          </a:p>
          <a:p>
            <a:pPr marL="150495" indent="-137795">
              <a:lnSpc>
                <a:spcPct val="100000"/>
              </a:lnSpc>
              <a:spcBef>
                <a:spcPts val="2160"/>
              </a:spcBef>
              <a:buFont typeface="Arial"/>
              <a:buChar char="-"/>
              <a:tabLst>
                <a:tab pos="150495" algn="l"/>
              </a:tabLst>
            </a:pPr>
            <a:r>
              <a:rPr sz="1800" dirty="0" err="1">
                <a:latin typeface="Malgun Gothic"/>
                <a:cs typeface="Malgun Gothic"/>
              </a:rPr>
              <a:t>실시간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시세</a:t>
            </a:r>
            <a:r>
              <a:rPr lang="en-US" sz="1800" dirty="0">
                <a:latin typeface="Malgun Gothic"/>
                <a:cs typeface="Malgun Gothic"/>
              </a:rPr>
              <a:t> </a:t>
            </a:r>
            <a:r>
              <a:rPr lang="ko-KR" altLang="en-US" sz="1800" dirty="0">
                <a:latin typeface="Malgun Gothic"/>
                <a:cs typeface="Malgun Gothic"/>
              </a:rPr>
              <a:t>데이터</a:t>
            </a:r>
            <a:r>
              <a:rPr sz="1800" dirty="0">
                <a:latin typeface="Malgun Gothic"/>
                <a:cs typeface="Malgun Gothic"/>
              </a:rPr>
              <a:t>는</a:t>
            </a:r>
            <a:r>
              <a:rPr sz="1800" spc="-80" dirty="0">
                <a:latin typeface="Malgun Gothic"/>
                <a:cs typeface="Malgun Gothic"/>
              </a:rPr>
              <a:t> </a:t>
            </a:r>
            <a:r>
              <a:rPr lang="ko-KR" altLang="en-US" spc="-80" dirty="0" err="1">
                <a:latin typeface="Malgun Gothic"/>
                <a:cs typeface="Malgun Gothic"/>
              </a:rPr>
              <a:t>유니캐스팅을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사용하여</a:t>
            </a:r>
            <a:r>
              <a:rPr sz="1800" spc="-9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전송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112011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- </a:t>
            </a:r>
            <a:r>
              <a:rPr sz="1800" dirty="0">
                <a:latin typeface="Malgun Gothic"/>
                <a:cs typeface="Malgun Gothic"/>
              </a:rPr>
              <a:t>시세</a:t>
            </a:r>
            <a:r>
              <a:rPr sz="1800" spc="-21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서버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4724400"/>
            <a:ext cx="5093335" cy="1679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 indent="-137795">
              <a:lnSpc>
                <a:spcPct val="100000"/>
              </a:lnSpc>
              <a:buFont typeface="Arial"/>
              <a:buChar char="-"/>
              <a:tabLst>
                <a:tab pos="150495" algn="l"/>
              </a:tabLst>
            </a:pPr>
            <a:r>
              <a:rPr lang="ko-KR" altLang="en-US" sz="1800" dirty="0">
                <a:latin typeface="Malgun Gothic"/>
                <a:cs typeface="Malgun Gothic"/>
              </a:rPr>
              <a:t>실시간 시세데이터</a:t>
            </a:r>
            <a:r>
              <a:rPr sz="1800" dirty="0">
                <a:latin typeface="Malgun Gothic"/>
                <a:cs typeface="Malgun Gothic"/>
              </a:rPr>
              <a:t>는</a:t>
            </a:r>
            <a:r>
              <a:rPr sz="1800" spc="-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개수가</a:t>
            </a:r>
            <a:r>
              <a:rPr sz="1800" spc="-85" dirty="0">
                <a:latin typeface="Malgun Gothic"/>
                <a:cs typeface="Malgun Gothic"/>
              </a:rPr>
              <a:t> </a:t>
            </a:r>
            <a:r>
              <a:rPr sz="1800" spc="-25" dirty="0" err="1">
                <a:latin typeface="Malgun Gothic"/>
                <a:cs typeface="Malgun Gothic"/>
              </a:rPr>
              <a:t>많고</a:t>
            </a:r>
            <a:r>
              <a:rPr sz="1800" spc="-25" dirty="0">
                <a:latin typeface="Malgun Gothic"/>
                <a:cs typeface="Malgun Gothic"/>
              </a:rPr>
              <a:t>,</a:t>
            </a:r>
            <a:r>
              <a:rPr lang="en-US" spc="-2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빈번한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삽입/삭제가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일어나므로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lang="en-US" spc="-35" dirty="0">
                <a:latin typeface="Malgun Gothic"/>
                <a:cs typeface="Malgun Gothic"/>
              </a:rPr>
              <a:t>STL </a:t>
            </a:r>
            <a:r>
              <a:rPr sz="1800" dirty="0" err="1">
                <a:latin typeface="Malgun Gothic"/>
                <a:cs typeface="Malgun Gothic"/>
              </a:rPr>
              <a:t>list를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spc="-25" dirty="0" err="1">
                <a:latin typeface="Malgun Gothic"/>
                <a:cs typeface="Malgun Gothic"/>
              </a:rPr>
              <a:t>사용</a:t>
            </a:r>
            <a:r>
              <a:rPr lang="ko-KR" altLang="en-US" sz="1800" spc="-25" dirty="0">
                <a:latin typeface="Malgun Gothic"/>
                <a:cs typeface="Malgun Gothic"/>
              </a:rPr>
              <a:t>하여 데이터를 관리</a:t>
            </a:r>
            <a:endParaRPr sz="1800" dirty="0">
              <a:latin typeface="Malgun Gothic"/>
              <a:cs typeface="Malgun Gothic"/>
            </a:endParaRPr>
          </a:p>
          <a:p>
            <a:pPr marL="151130" indent="-138430">
              <a:lnSpc>
                <a:spcPct val="100000"/>
              </a:lnSpc>
              <a:spcBef>
                <a:spcPts val="2160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종목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정보를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 err="1">
                <a:latin typeface="Malgun Gothic"/>
                <a:cs typeface="Malgun Gothic"/>
              </a:rPr>
              <a:t>빠르게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spc="-20" dirty="0" err="1">
                <a:latin typeface="Malgun Gothic"/>
                <a:cs typeface="Malgun Gothic"/>
              </a:rPr>
              <a:t>찾기위</a:t>
            </a:r>
            <a:r>
              <a:rPr lang="ko-KR" altLang="en-US" spc="-20" dirty="0">
                <a:latin typeface="Malgun Gothic"/>
                <a:cs typeface="Malgun Gothic"/>
              </a:rPr>
              <a:t>해</a:t>
            </a:r>
            <a:r>
              <a:rPr lang="en-US" altLang="ko-KR" spc="-10" dirty="0">
                <a:latin typeface="Malgun Gothic"/>
                <a:cs typeface="Malgun Gothic"/>
              </a:rPr>
              <a:t> </a:t>
            </a:r>
            <a:r>
              <a:rPr sz="1800" spc="-10" dirty="0" err="1">
                <a:latin typeface="Malgun Gothic"/>
                <a:cs typeface="Malgun Gothic"/>
              </a:rPr>
              <a:t>unordered_map</a:t>
            </a:r>
            <a:r>
              <a:rPr lang="ko-KR" altLang="en-US" sz="1800" spc="-10" dirty="0">
                <a:latin typeface="Malgun Gothic"/>
                <a:cs typeface="Malgun Gothic"/>
              </a:rPr>
              <a:t>을</a:t>
            </a:r>
            <a:r>
              <a:rPr sz="1800" spc="-25" dirty="0">
                <a:latin typeface="Malgun Gothic"/>
                <a:cs typeface="Malgun Gothic"/>
              </a:rPr>
              <a:t> 사용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13765"/>
            <a:ext cx="2030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- </a:t>
            </a:r>
            <a:r>
              <a:rPr sz="1800" dirty="0">
                <a:latin typeface="Malgun Gothic"/>
                <a:cs typeface="Malgun Gothic"/>
              </a:rPr>
              <a:t>모니터</a:t>
            </a:r>
            <a:r>
              <a:rPr sz="1800" spc="-215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클라이언트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6876" y="1119593"/>
            <a:ext cx="4953000" cy="33000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96710" y="4648200"/>
            <a:ext cx="51327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 indent="-138430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151130" algn="l"/>
              </a:tabLst>
            </a:pPr>
            <a:r>
              <a:rPr sz="1800" dirty="0">
                <a:latin typeface="Malgun Gothic"/>
                <a:cs typeface="Malgun Gothic"/>
              </a:rPr>
              <a:t>모니터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클라이언트의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많은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화면들을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관리하기</a:t>
            </a:r>
            <a:endParaRPr sz="18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Malgun Gothic"/>
                <a:cs typeface="Malgun Gothic"/>
              </a:rPr>
              <a:t>위해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WindowManager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클래스를</a:t>
            </a:r>
            <a:r>
              <a:rPr sz="1800" spc="-40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만듬</a:t>
            </a:r>
            <a:endParaRPr sz="1800">
              <a:latin typeface="Malgun Gothic"/>
              <a:cs typeface="Malgun Gothic"/>
            </a:endParaRPr>
          </a:p>
          <a:p>
            <a:pPr marL="12700" marR="5080" indent="198755">
              <a:lnSpc>
                <a:spcPct val="100000"/>
              </a:lnSpc>
              <a:spcBef>
                <a:spcPts val="2160"/>
              </a:spcBef>
              <a:buFont typeface="Malgun Gothic"/>
              <a:buChar char="-"/>
              <a:tabLst>
                <a:tab pos="211454" algn="l"/>
              </a:tabLst>
            </a:pPr>
            <a:r>
              <a:rPr sz="1800" dirty="0">
                <a:latin typeface="Malgun Gothic"/>
                <a:cs typeface="Malgun Gothic"/>
              </a:rPr>
              <a:t>싱글톤</a:t>
            </a:r>
            <a:r>
              <a:rPr sz="1800" spc="17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패턴을</a:t>
            </a:r>
            <a:r>
              <a:rPr sz="1800" spc="1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사용하고,</a:t>
            </a:r>
            <a:r>
              <a:rPr sz="1800" spc="17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각</a:t>
            </a:r>
            <a:r>
              <a:rPr sz="1800" spc="18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화면의</a:t>
            </a:r>
            <a:r>
              <a:rPr sz="1800" spc="190" dirty="0">
                <a:latin typeface="Malgun Gothic"/>
                <a:cs typeface="Malgun Gothic"/>
              </a:rPr>
              <a:t> </a:t>
            </a:r>
            <a:r>
              <a:rPr sz="1800" spc="-20" dirty="0">
                <a:latin typeface="Malgun Gothic"/>
                <a:cs typeface="Malgun Gothic"/>
              </a:rPr>
              <a:t>포인터들을 </a:t>
            </a:r>
            <a:r>
              <a:rPr sz="1800" dirty="0">
                <a:latin typeface="Malgun Gothic"/>
                <a:cs typeface="Malgun Gothic"/>
              </a:rPr>
              <a:t>갖고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있도록</a:t>
            </a:r>
            <a:r>
              <a:rPr sz="1800" spc="-25" dirty="0">
                <a:latin typeface="Malgun Gothic"/>
                <a:cs typeface="Malgun Gothic"/>
              </a:rPr>
              <a:t> </a:t>
            </a:r>
            <a:r>
              <a:rPr sz="1800" spc="-50" dirty="0">
                <a:latin typeface="Malgun Gothic"/>
                <a:cs typeface="Malgun Gothic"/>
              </a:rPr>
              <a:t>함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4ECC15-7C29-B23F-4255-59F6D88E8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14673"/>
            <a:ext cx="44196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void</a:t>
            </a:r>
            <a:r>
              <a:rPr spc="-10" dirty="0"/>
              <a:t> MyProjcets::introduce(</a:t>
            </a:r>
            <a:r>
              <a:rPr spc="-25" dirty="0"/>
              <a:t> </a:t>
            </a:r>
            <a:r>
              <a:rPr spc="-50" dirty="0"/>
              <a:t>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{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5560" y="1324102"/>
            <a:ext cx="8676640" cy="2321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100"/>
              </a:spcBef>
              <a:buChar char="-"/>
              <a:tabLst>
                <a:tab pos="187325" algn="l"/>
              </a:tabLst>
            </a:pPr>
            <a:r>
              <a:rPr sz="1800" dirty="0">
                <a:latin typeface="Malgun Gothic"/>
                <a:cs typeface="Malgun Gothic"/>
              </a:rPr>
              <a:t>프로젝트</a:t>
            </a:r>
            <a:r>
              <a:rPr sz="1800" spc="-1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이름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Wallet</a:t>
            </a:r>
            <a:r>
              <a:rPr sz="1800" spc="-2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API</a:t>
            </a:r>
            <a:r>
              <a:rPr sz="1800" spc="-5" dirty="0">
                <a:latin typeface="Malgun Gothic"/>
                <a:cs typeface="Malgun Gothic"/>
              </a:rPr>
              <a:t> </a:t>
            </a:r>
            <a:r>
              <a:rPr sz="1800" spc="-25" dirty="0" err="1">
                <a:latin typeface="Malgun Gothic"/>
                <a:cs typeface="Malgun Gothic"/>
              </a:rPr>
              <a:t>서버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7325" indent="-174625">
              <a:lnSpc>
                <a:spcPct val="100000"/>
              </a:lnSpc>
              <a:buChar char="-"/>
              <a:tabLst>
                <a:tab pos="187325" algn="l"/>
              </a:tabLst>
            </a:pPr>
            <a:r>
              <a:rPr sz="1800" dirty="0" err="1">
                <a:latin typeface="Malgun Gothic"/>
                <a:cs typeface="Malgun Gothic"/>
              </a:rPr>
              <a:t>설명</a:t>
            </a:r>
            <a:r>
              <a:rPr sz="1800" spc="-1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lang="en-US" sz="1800" dirty="0">
                <a:latin typeface="Malgun Gothic"/>
                <a:cs typeface="Malgun Gothic"/>
              </a:rPr>
              <a:t> Wallet </a:t>
            </a:r>
            <a:r>
              <a:rPr lang="ko-KR" altLang="en-US" sz="1800" dirty="0">
                <a:latin typeface="Malgun Gothic"/>
                <a:cs typeface="Malgun Gothic"/>
              </a:rPr>
              <a:t>관리자 </a:t>
            </a:r>
            <a:r>
              <a:rPr lang="ko-KR" altLang="en-US" dirty="0">
                <a:latin typeface="Malgun Gothic"/>
                <a:cs typeface="Malgun Gothic"/>
              </a:rPr>
              <a:t>홈페이지에서 사용하는 </a:t>
            </a:r>
            <a:r>
              <a:rPr lang="en-US" altLang="ko-KR" dirty="0">
                <a:latin typeface="Malgun Gothic"/>
                <a:cs typeface="Malgun Gothic"/>
              </a:rPr>
              <a:t>REST API</a:t>
            </a:r>
            <a:r>
              <a:rPr lang="ko-KR" altLang="en-US" dirty="0">
                <a:latin typeface="Malgun Gothic"/>
                <a:cs typeface="Malgun Gothic"/>
              </a:rPr>
              <a:t>를 처리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1800" dirty="0">
                <a:latin typeface="Malgun Gothic"/>
                <a:cs typeface="Malgun Gothic"/>
              </a:rPr>
              <a:t>역할</a:t>
            </a:r>
            <a:r>
              <a:rPr sz="1800" spc="-3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lang="en-US" spc="-35" dirty="0">
                <a:latin typeface="Malgun Gothic"/>
                <a:cs typeface="Malgun Gothic"/>
              </a:rPr>
              <a:t>Backend</a:t>
            </a:r>
            <a:endParaRPr sz="18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Malgun Gothic"/>
              <a:buChar char="-"/>
            </a:pPr>
            <a:endParaRPr sz="1150" dirty="0">
              <a:latin typeface="Malgun Gothic"/>
              <a:cs typeface="Malgun Gothic"/>
            </a:endParaRPr>
          </a:p>
          <a:p>
            <a:pPr marL="184150" indent="-171450">
              <a:lnSpc>
                <a:spcPct val="100000"/>
              </a:lnSpc>
              <a:buChar char="-"/>
              <a:tabLst>
                <a:tab pos="184150" algn="l"/>
              </a:tabLst>
            </a:pPr>
            <a:r>
              <a:rPr sz="1800" dirty="0">
                <a:latin typeface="Malgun Gothic"/>
                <a:cs typeface="Malgun Gothic"/>
              </a:rPr>
              <a:t>개발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언어</a:t>
            </a:r>
            <a:r>
              <a:rPr sz="1800" spc="-6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및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라이브러리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:</a:t>
            </a:r>
            <a:r>
              <a:rPr sz="1800" spc="-4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Node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js,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spc="-10" dirty="0">
                <a:latin typeface="Malgun Gothic"/>
                <a:cs typeface="Malgun Gothic"/>
              </a:rPr>
              <a:t>Express,</a:t>
            </a:r>
            <a:r>
              <a:rPr sz="1800" spc="-7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WS</a:t>
            </a:r>
            <a:r>
              <a:rPr sz="1800" spc="-50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라이브러리,</a:t>
            </a:r>
            <a:r>
              <a:rPr sz="1800" spc="-35" dirty="0">
                <a:latin typeface="Malgun Gothic"/>
                <a:cs typeface="Malgun Gothic"/>
              </a:rPr>
              <a:t> </a:t>
            </a:r>
            <a:r>
              <a:rPr sz="1800" dirty="0">
                <a:latin typeface="Malgun Gothic"/>
                <a:cs typeface="Malgun Gothic"/>
              </a:rPr>
              <a:t>Rabbit</a:t>
            </a:r>
            <a:r>
              <a:rPr sz="1800" spc="-55" dirty="0">
                <a:latin typeface="Malgun Gothic"/>
                <a:cs typeface="Malgun Gothic"/>
              </a:rPr>
              <a:t> </a:t>
            </a:r>
            <a:r>
              <a:rPr sz="1800" spc="-25" dirty="0">
                <a:latin typeface="Malgun Gothic"/>
                <a:cs typeface="Malgun Gothic"/>
              </a:rPr>
              <a:t>MQ</a:t>
            </a:r>
            <a:r>
              <a:rPr lang="en-US" sz="1800" spc="-25" dirty="0">
                <a:latin typeface="Malgun Gothic"/>
                <a:cs typeface="Malgun Gothic"/>
              </a:rPr>
              <a:t>, MySQL</a:t>
            </a: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endParaRPr lang="en-US" sz="115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r>
              <a:rPr lang="en-US" dirty="0">
                <a:latin typeface="Malgun Gothic"/>
                <a:cs typeface="Malgun Gothic"/>
              </a:rPr>
              <a:t>- </a:t>
            </a:r>
            <a:r>
              <a:rPr lang="ko-KR" altLang="en-US" dirty="0">
                <a:latin typeface="Malgun Gothic"/>
                <a:cs typeface="Malgun Gothic"/>
              </a:rPr>
              <a:t>개발 환경 </a:t>
            </a:r>
            <a:r>
              <a:rPr lang="en-US" altLang="ko-KR" dirty="0">
                <a:latin typeface="Malgun Gothic"/>
                <a:cs typeface="Malgun Gothic"/>
              </a:rPr>
              <a:t>: </a:t>
            </a:r>
          </a:p>
          <a:p>
            <a:pPr marL="12700">
              <a:lnSpc>
                <a:spcPct val="100000"/>
              </a:lnSpc>
              <a:tabLst>
                <a:tab pos="184150" algn="l"/>
              </a:tabLst>
            </a:pPr>
            <a:endParaRPr lang="en-US" sz="115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159" y="4067936"/>
            <a:ext cx="1285241" cy="358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</a:pPr>
            <a:r>
              <a:rPr sz="2400" b="1" dirty="0">
                <a:latin typeface="Malgun Gothic"/>
                <a:cs typeface="Malgun Gothic"/>
              </a:rPr>
              <a:t>}</a:t>
            </a:r>
            <a:endParaRPr sz="2400" dirty="0">
              <a:latin typeface="Malgun Gothic"/>
              <a:cs typeface="Malgun Gothic"/>
            </a:endParaRP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B19BA7D2-BEF7-F271-A253-97A1DB1FDC30}"/>
              </a:ext>
            </a:extLst>
          </p:cNvPr>
          <p:cNvSpPr/>
          <p:nvPr/>
        </p:nvSpPr>
        <p:spPr>
          <a:xfrm>
            <a:off x="2743200" y="3543300"/>
            <a:ext cx="2381885" cy="0"/>
          </a:xfrm>
          <a:custGeom>
            <a:avLst/>
            <a:gdLst/>
            <a:ahLst/>
            <a:cxnLst/>
            <a:rect l="l" t="t" r="r" b="b"/>
            <a:pathLst>
              <a:path w="2381885">
                <a:moveTo>
                  <a:pt x="0" y="0"/>
                </a:moveTo>
                <a:lnTo>
                  <a:pt x="2381631" y="0"/>
                </a:lnTo>
              </a:path>
            </a:pathLst>
          </a:custGeom>
          <a:ln w="12700">
            <a:solidFill>
              <a:srgbClr val="575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415F7532-45AE-6DE8-A969-4A897E011E25}"/>
              </a:ext>
            </a:extLst>
          </p:cNvPr>
          <p:cNvSpPr txBox="1"/>
          <p:nvPr/>
        </p:nvSpPr>
        <p:spPr>
          <a:xfrm>
            <a:off x="3345307" y="3259329"/>
            <a:ext cx="16637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Malgun Gothic"/>
                <a:cs typeface="Malgun Gothic"/>
              </a:rPr>
              <a:t>Visual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dirty="0">
                <a:latin typeface="Malgun Gothic"/>
                <a:cs typeface="Malgun Gothic"/>
              </a:rPr>
              <a:t>Studio</a:t>
            </a:r>
            <a:r>
              <a:rPr sz="1500" spc="-50" dirty="0">
                <a:latin typeface="Malgun Gothic"/>
                <a:cs typeface="Malgun Gothic"/>
              </a:rPr>
              <a:t> </a:t>
            </a:r>
            <a:r>
              <a:rPr sz="1500" spc="-20" dirty="0">
                <a:latin typeface="Malgun Gothic"/>
                <a:cs typeface="Malgun Gothic"/>
              </a:rPr>
              <a:t>Code</a:t>
            </a:r>
            <a:endParaRPr sz="1500">
              <a:latin typeface="Malgun Gothic"/>
              <a:cs typeface="Malgun Gothic"/>
            </a:endParaRPr>
          </a:p>
        </p:txBody>
      </p:sp>
      <p:grpSp>
        <p:nvGrpSpPr>
          <p:cNvPr id="40" name="object 8">
            <a:extLst>
              <a:ext uri="{FF2B5EF4-FFF2-40B4-BE49-F238E27FC236}">
                <a16:creationId xmlns:a16="http://schemas.microsoft.com/office/drawing/2014/main" id="{CC163C32-5CD7-1AC2-13F4-DA1663473CA5}"/>
              </a:ext>
            </a:extLst>
          </p:cNvPr>
          <p:cNvGrpSpPr/>
          <p:nvPr/>
        </p:nvGrpSpPr>
        <p:grpSpPr>
          <a:xfrm>
            <a:off x="5303520" y="3089149"/>
            <a:ext cx="1807210" cy="459105"/>
            <a:chOff x="5312664" y="3474720"/>
            <a:chExt cx="1807210" cy="459105"/>
          </a:xfrm>
        </p:grpSpPr>
        <p:sp>
          <p:nvSpPr>
            <p:cNvPr id="41" name="object 9">
              <a:extLst>
                <a:ext uri="{FF2B5EF4-FFF2-40B4-BE49-F238E27FC236}">
                  <a16:creationId xmlns:a16="http://schemas.microsoft.com/office/drawing/2014/main" id="{90C6A71F-6026-360A-96F7-4669A5DFD987}"/>
                </a:ext>
              </a:extLst>
            </p:cNvPr>
            <p:cNvSpPr/>
            <p:nvPr/>
          </p:nvSpPr>
          <p:spPr>
            <a:xfrm>
              <a:off x="5312664" y="3927348"/>
              <a:ext cx="1807210" cy="0"/>
            </a:xfrm>
            <a:custGeom>
              <a:avLst/>
              <a:gdLst/>
              <a:ahLst/>
              <a:cxnLst/>
              <a:rect l="l" t="t" r="r" b="b"/>
              <a:pathLst>
                <a:path w="1807209">
                  <a:moveTo>
                    <a:pt x="0" y="0"/>
                  </a:moveTo>
                  <a:lnTo>
                    <a:pt x="1807210" y="0"/>
                  </a:lnTo>
                </a:path>
              </a:pathLst>
            </a:custGeom>
            <a:ln w="12700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10">
              <a:extLst>
                <a:ext uri="{FF2B5EF4-FFF2-40B4-BE49-F238E27FC236}">
                  <a16:creationId xmlns:a16="http://schemas.microsoft.com/office/drawing/2014/main" id="{B0584C33-A9F4-0718-403E-3041344D8A7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2693" y="3474720"/>
              <a:ext cx="348575" cy="416051"/>
            </a:xfrm>
            <a:prstGeom prst="rect">
              <a:avLst/>
            </a:prstGeom>
          </p:spPr>
        </p:pic>
      </p:grpSp>
      <p:sp>
        <p:nvSpPr>
          <p:cNvPr id="43" name="object 11">
            <a:extLst>
              <a:ext uri="{FF2B5EF4-FFF2-40B4-BE49-F238E27FC236}">
                <a16:creationId xmlns:a16="http://schemas.microsoft.com/office/drawing/2014/main" id="{4E47EBB5-BF08-9502-9BA5-214DD5E48B15}"/>
              </a:ext>
            </a:extLst>
          </p:cNvPr>
          <p:cNvSpPr txBox="1"/>
          <p:nvPr/>
        </p:nvSpPr>
        <p:spPr>
          <a:xfrm>
            <a:off x="5839714" y="3296539"/>
            <a:ext cx="9613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Malgun Gothic"/>
                <a:cs typeface="Malgun Gothic"/>
              </a:rPr>
              <a:t>SourceTree</a:t>
            </a:r>
            <a:endParaRPr sz="1500">
              <a:latin typeface="Malgun Gothic"/>
              <a:cs typeface="Malgun Gothic"/>
            </a:endParaRPr>
          </a:p>
        </p:txBody>
      </p:sp>
      <p:pic>
        <p:nvPicPr>
          <p:cNvPr id="44" name="object 12">
            <a:extLst>
              <a:ext uri="{FF2B5EF4-FFF2-40B4-BE49-F238E27FC236}">
                <a16:creationId xmlns:a16="http://schemas.microsoft.com/office/drawing/2014/main" id="{C4EF8ABB-4D56-684E-5F61-E706387B759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6060" y="3048000"/>
            <a:ext cx="493776" cy="493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</TotalTime>
  <Words>1737</Words>
  <Application>Microsoft Office PowerPoint</Application>
  <PresentationFormat>와이드스크린</PresentationFormat>
  <Paragraphs>273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맑은 고딕</vt:lpstr>
      <vt:lpstr>Arial</vt:lpstr>
      <vt:lpstr>Calibri</vt:lpstr>
      <vt:lpstr>Office Theme</vt:lpstr>
      <vt:lpstr>PowerPoint 프레젠테이션</vt:lpstr>
      <vt:lpstr>void MyProjcets::introduce( ) {</vt:lpstr>
      <vt:lpstr>void MyProjcets::tech( ) {</vt:lpstr>
      <vt:lpstr>PowerPoint 프레젠테이션</vt:lpstr>
      <vt:lpstr>PowerPoint 프레젠테이션</vt:lpstr>
      <vt:lpstr>PowerPoint 프레젠테이션</vt:lpstr>
      <vt:lpstr>void MyProjcets::source( ) {</vt:lpstr>
      <vt:lpstr>PowerPoint 프레젠테이션</vt:lpstr>
      <vt:lpstr>void MyProjcets::introduce( ) {</vt:lpstr>
      <vt:lpstr>void MyProjcets::tech( ) {</vt:lpstr>
      <vt:lpstr>PowerPoint 프레젠테이션</vt:lpstr>
      <vt:lpstr>PowerPoint 프레젠테이션</vt:lpstr>
      <vt:lpstr>void MyProjcets::source( ) {</vt:lpstr>
      <vt:lpstr>void MyProjcets::introduce( ) {</vt:lpstr>
      <vt:lpstr>void MyProjcets::tech( ) {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void MyProjcets::introduce( ) {</vt:lpstr>
      <vt:lpstr>void MyProjcets::tech( ) {</vt:lpstr>
      <vt:lpstr>void MyProjcets::source( ) {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이우상(2013180028)</cp:lastModifiedBy>
  <cp:revision>353</cp:revision>
  <dcterms:created xsi:type="dcterms:W3CDTF">2023-08-09T03:38:15Z</dcterms:created>
  <dcterms:modified xsi:type="dcterms:W3CDTF">2024-03-11T07:48:55Z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2021-09-05T00:00:00Z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2023-08-09T00:00:00Z</vt:filetime>
  </property>
  <property fmtid="{D5CDD505-2E9C-101B-9397-08002B2CF9AE}" pid="5" name="Producer">
    <vt:lpwstr>Microsoft® PowerPoint® Microsoft 365용</vt:lpwstr>
  </property>
</Properties>
</file>